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4"/>
  </p:notesMasterIdLst>
  <p:sldIdLst>
    <p:sldId id="337" r:id="rId2"/>
    <p:sldId id="437" r:id="rId3"/>
    <p:sldId id="435" r:id="rId4"/>
    <p:sldId id="445" r:id="rId5"/>
    <p:sldId id="438" r:id="rId6"/>
    <p:sldId id="439" r:id="rId7"/>
    <p:sldId id="440" r:id="rId8"/>
    <p:sldId id="441" r:id="rId9"/>
    <p:sldId id="442" r:id="rId10"/>
    <p:sldId id="443" r:id="rId11"/>
    <p:sldId id="444" r:id="rId12"/>
    <p:sldId id="436" r:id="rId13"/>
  </p:sldIdLst>
  <p:sldSz cx="9144000" cy="7019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B8F8673-C06B-4A17-A1FD-F0CAA92D995A}">
          <p14:sldIdLst>
            <p14:sldId id="337"/>
            <p14:sldId id="437"/>
            <p14:sldId id="435"/>
            <p14:sldId id="445"/>
            <p14:sldId id="438"/>
            <p14:sldId id="439"/>
            <p14:sldId id="440"/>
            <p14:sldId id="441"/>
            <p14:sldId id="442"/>
            <p14:sldId id="443"/>
            <p14:sldId id="444"/>
            <p14:sldId id="436"/>
          </p14:sldIdLst>
        </p14:section>
      </p14:sectionLst>
    </p:ext>
    <p:ext uri="{EFAFB233-063F-42B5-8137-9DF3F51BA10A}">
      <p15:sldGuideLst xmlns:p15="http://schemas.microsoft.com/office/powerpoint/2012/main">
        <p15:guide id="1" orient="horz" pos="221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lherbe" initials="CM" lastIdx="15" clrIdx="0">
    <p:extLst>
      <p:ext uri="{19B8F6BF-5375-455C-9EA6-DF929625EA0E}">
        <p15:presenceInfo xmlns:p15="http://schemas.microsoft.com/office/powerpoint/2012/main" userId="eae28bc72579c0dc" providerId="Windows Live"/>
      </p:ext>
    </p:extLst>
  </p:cmAuthor>
  <p:cmAuthor id="2" name="Christophe Malherbe" initials="CM [2]" lastIdx="1" clrIdx="1">
    <p:extLst>
      <p:ext uri="{19B8F6BF-5375-455C-9EA6-DF929625EA0E}">
        <p15:presenceInfo xmlns:p15="http://schemas.microsoft.com/office/powerpoint/2012/main" userId="Christophe Malherb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793"/>
    <a:srgbClr val="5EF828"/>
    <a:srgbClr val="FF0066"/>
    <a:srgbClr val="2988C8"/>
    <a:srgbClr val="84BA34"/>
    <a:srgbClr val="43B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51" d="100"/>
          <a:sy n="51" d="100"/>
        </p:scale>
        <p:origin x="1216" y="32"/>
      </p:cViewPr>
      <p:guideLst>
        <p:guide orient="horz" pos="22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E731D-4B10-42B0-9D47-100F7D961ADA}" type="datetimeFigureOut">
              <a:rPr lang="fr-FR" smtClean="0"/>
              <a:t>30/11/2020</a:t>
            </a:fld>
            <a:endParaRPr lang="fr-FR"/>
          </a:p>
        </p:txBody>
      </p:sp>
      <p:sp>
        <p:nvSpPr>
          <p:cNvPr id="4" name="Espace réservé de l'image des diapositives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A86C2-7C69-4437-A8D0-80D32D601C77}" type="slidenum">
              <a:rPr lang="fr-FR" smtClean="0"/>
              <a:t>‹N°›</a:t>
            </a:fld>
            <a:endParaRPr lang="fr-FR"/>
          </a:p>
        </p:txBody>
      </p:sp>
    </p:spTree>
    <p:extLst>
      <p:ext uri="{BB962C8B-B14F-4D97-AF65-F5344CB8AC3E}">
        <p14:creationId xmlns:p14="http://schemas.microsoft.com/office/powerpoint/2010/main" val="30377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BB34A-F2E8-4E54-8D2E-554B05D07957}" type="slidenum">
              <a:rPr lang="en-US" smtClean="0"/>
              <a:t>1</a:t>
            </a:fld>
            <a:endParaRPr lang="en-US"/>
          </a:p>
        </p:txBody>
      </p:sp>
    </p:spTree>
    <p:extLst>
      <p:ext uri="{BB962C8B-B14F-4D97-AF65-F5344CB8AC3E}">
        <p14:creationId xmlns:p14="http://schemas.microsoft.com/office/powerpoint/2010/main" val="243754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5029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7546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73746"/>
            <a:ext cx="1971675" cy="594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73746"/>
            <a:ext cx="5800725" cy="59490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10975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4493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50107"/>
            <a:ext cx="7886700" cy="292009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697826"/>
            <a:ext cx="7886700" cy="153560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44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3089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747"/>
            <a:ext cx="7886700" cy="1356861"/>
          </a:xfrm>
        </p:spPr>
        <p:txBody>
          <a:bodyPr/>
          <a:lstStyle/>
          <a:p>
            <a:r>
              <a:rPr lang="en-US"/>
              <a:t>Click to edit Master title style</a:t>
            </a:r>
          </a:p>
        </p:txBody>
      </p:sp>
      <p:sp>
        <p:nvSpPr>
          <p:cNvPr id="3" name="Text Placeholder 2"/>
          <p:cNvSpPr>
            <a:spLocks noGrp="1"/>
          </p:cNvSpPr>
          <p:nvPr>
            <p:ph type="body" idx="1"/>
          </p:nvPr>
        </p:nvSpPr>
        <p:spPr>
          <a:xfrm>
            <a:off x="629842" y="1720857"/>
            <a:ext cx="3868340"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64223"/>
            <a:ext cx="3868340"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720857"/>
            <a:ext cx="3887391"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64223"/>
            <a:ext cx="3887391"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083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8589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9410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10740"/>
            <a:ext cx="4629150" cy="49886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955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10740"/>
            <a:ext cx="4629150" cy="49886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A96D400-BD01-574D-B9BC-38C6BA63B717}" type="datetimeFigureOut">
              <a:rPr lang="fr-FR" smtClean="0"/>
              <a:pPr/>
              <a:t>30/11/2020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1167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fld id="{BA96D400-BD01-574D-B9BC-38C6BA63B717}" type="datetimeFigureOut">
              <a:rPr lang="fr-FR" smtClean="0"/>
              <a:pPr/>
              <a:t>30/11/2020</a:t>
            </a:fld>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‹N°›</a:t>
            </a:fld>
            <a:endParaRPr lang="fr-FR"/>
          </a:p>
        </p:txBody>
      </p:sp>
    </p:spTree>
    <p:extLst>
      <p:ext uri="{BB962C8B-B14F-4D97-AF65-F5344CB8AC3E}">
        <p14:creationId xmlns:p14="http://schemas.microsoft.com/office/powerpoint/2010/main" val="898910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59837" y="1677971"/>
            <a:ext cx="8257592" cy="46761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endParaRPr lang="en-US" sz="3300" b="1" dirty="0">
              <a:solidFill>
                <a:schemeClr val="accent5">
                  <a:lumMod val="50000"/>
                </a:schemeClr>
              </a:solidFill>
              <a:latin typeface="Arial" panose="020B0604020202020204" pitchFamily="34" charset="0"/>
              <a:cs typeface="Arial" panose="020B0604020202020204" pitchFamily="34" charset="0"/>
            </a:endParaRPr>
          </a:p>
          <a:p>
            <a:pPr algn="l" rtl="0"/>
            <a:endParaRPr lang="en-US" sz="3300" b="1" dirty="0">
              <a:solidFill>
                <a:schemeClr val="accent5">
                  <a:lumMod val="50000"/>
                </a:schemeClr>
              </a:solidFill>
              <a:latin typeface="Arial" panose="020B0604020202020204" pitchFamily="34" charset="0"/>
              <a:cs typeface="Arial" panose="020B0604020202020204" pitchFamily="34" charset="0"/>
            </a:endParaRPr>
          </a:p>
          <a:p>
            <a:pPr algn="l" rtl="0"/>
            <a:r>
              <a:rPr lang="en-US" sz="5400" dirty="0">
                <a:solidFill>
                  <a:schemeClr val="accent1">
                    <a:lumMod val="75000"/>
                  </a:schemeClr>
                </a:solidFill>
                <a:latin typeface="Arial" pitchFamily="34" charset="0"/>
                <a:cs typeface="Arial" pitchFamily="34" charset="0"/>
              </a:rPr>
              <a:t/>
            </a:r>
            <a:br>
              <a:rPr lang="en-US" sz="5400" dirty="0">
                <a:solidFill>
                  <a:schemeClr val="accent1">
                    <a:lumMod val="75000"/>
                  </a:schemeClr>
                </a:solidFill>
                <a:latin typeface="Arial" pitchFamily="34" charset="0"/>
                <a:cs typeface="Arial" pitchFamily="34" charset="0"/>
              </a:rPr>
            </a:br>
            <a:r>
              <a:rPr lang="en-US" sz="5400" dirty="0">
                <a:solidFill>
                  <a:schemeClr val="accent1">
                    <a:lumMod val="75000"/>
                  </a:schemeClr>
                </a:solidFill>
                <a:latin typeface="Arial" pitchFamily="34" charset="0"/>
                <a:cs typeface="Arial" pitchFamily="34" charset="0"/>
              </a:rPr>
              <a:t/>
            </a:r>
            <a:br>
              <a:rPr lang="en-US" sz="5400" dirty="0">
                <a:solidFill>
                  <a:schemeClr val="accent1">
                    <a:lumMod val="75000"/>
                  </a:schemeClr>
                </a:solidFill>
                <a:latin typeface="Arial" pitchFamily="34" charset="0"/>
                <a:cs typeface="Arial" pitchFamily="34" charset="0"/>
              </a:rPr>
            </a:br>
            <a:endParaRPr lang="en-US" sz="3900" dirty="0"/>
          </a:p>
        </p:txBody>
      </p:sp>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sp>
        <p:nvSpPr>
          <p:cNvPr id="6" name="Rectangle 5">
            <a:extLst>
              <a:ext uri="{FF2B5EF4-FFF2-40B4-BE49-F238E27FC236}">
                <a16:creationId xmlns:a16="http://schemas.microsoft.com/office/drawing/2014/main" id="{51B88D7F-E4ED-4864-8D36-73BF4E05191F}"/>
              </a:ext>
            </a:extLst>
          </p:cNvPr>
          <p:cNvSpPr>
            <a:spLocks/>
          </p:cNvSpPr>
          <p:nvPr/>
        </p:nvSpPr>
        <p:spPr>
          <a:xfrm>
            <a:off x="-128587" y="-34319"/>
            <a:ext cx="9386892" cy="7054244"/>
          </a:xfrm>
          <a:prstGeom prst="rect">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rtl="0"/>
            <a:endParaRPr lang="en-US" dirty="0"/>
          </a:p>
        </p:txBody>
      </p:sp>
      <p:pic>
        <p:nvPicPr>
          <p:cNvPr id="8" name="Picture 7">
            <a:extLst>
              <a:ext uri="{FF2B5EF4-FFF2-40B4-BE49-F238E27FC236}">
                <a16:creationId xmlns:a16="http://schemas.microsoft.com/office/drawing/2014/main" id="{8B9C47E4-D4A7-4B60-BDFB-EF914CC44F6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727" y="107007"/>
            <a:ext cx="2684145" cy="58039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D686CA8-51DA-482B-866C-81AA51042900}"/>
              </a:ext>
            </a:extLst>
          </p:cNvPr>
          <p:cNvPicPr>
            <a:picLocks noChangeAspect="1"/>
          </p:cNvPicPr>
          <p:nvPr/>
        </p:nvPicPr>
        <p:blipFill>
          <a:blip r:embed="rId4"/>
          <a:stretch>
            <a:fillRect/>
          </a:stretch>
        </p:blipFill>
        <p:spPr>
          <a:xfrm>
            <a:off x="545781" y="1093881"/>
            <a:ext cx="5711862" cy="755174"/>
          </a:xfrm>
          <a:prstGeom prst="rect">
            <a:avLst/>
          </a:prstGeom>
        </p:spPr>
      </p:pic>
      <p:pic>
        <p:nvPicPr>
          <p:cNvPr id="11" name="Picture 10">
            <a:extLst>
              <a:ext uri="{FF2B5EF4-FFF2-40B4-BE49-F238E27FC236}">
                <a16:creationId xmlns:a16="http://schemas.microsoft.com/office/drawing/2014/main" id="{73AFC57D-1ACD-4EC9-A04F-B63DDB45F775}"/>
              </a:ext>
            </a:extLst>
          </p:cNvPr>
          <p:cNvPicPr>
            <a:picLocks noChangeAspect="1"/>
          </p:cNvPicPr>
          <p:nvPr/>
        </p:nvPicPr>
        <p:blipFill>
          <a:blip r:embed="rId5"/>
          <a:stretch>
            <a:fillRect/>
          </a:stretch>
        </p:blipFill>
        <p:spPr>
          <a:xfrm>
            <a:off x="-128587" y="2131882"/>
            <a:ext cx="4778630" cy="3346614"/>
          </a:xfrm>
          <a:prstGeom prst="rect">
            <a:avLst/>
          </a:prstGeom>
        </p:spPr>
      </p:pic>
      <p:pic>
        <p:nvPicPr>
          <p:cNvPr id="14" name="Picture 13">
            <a:extLst>
              <a:ext uri="{FF2B5EF4-FFF2-40B4-BE49-F238E27FC236}">
                <a16:creationId xmlns:a16="http://schemas.microsoft.com/office/drawing/2014/main" id="{74D5007D-1AC0-4FC3-987D-A27C1E2E41F8}"/>
              </a:ext>
            </a:extLst>
          </p:cNvPr>
          <p:cNvPicPr>
            <a:picLocks noChangeAspect="1"/>
          </p:cNvPicPr>
          <p:nvPr/>
        </p:nvPicPr>
        <p:blipFill>
          <a:blip r:embed="rId6"/>
          <a:stretch>
            <a:fillRect/>
          </a:stretch>
        </p:blipFill>
        <p:spPr>
          <a:xfrm>
            <a:off x="69571" y="5946405"/>
            <a:ext cx="1664889" cy="1025691"/>
          </a:xfrm>
          <a:prstGeom prst="rect">
            <a:avLst/>
          </a:prstGeom>
        </p:spPr>
      </p:pic>
      <p:sp>
        <p:nvSpPr>
          <p:cNvPr id="2" name="ZoneTexte 1">
            <a:extLst>
              <a:ext uri="{FF2B5EF4-FFF2-40B4-BE49-F238E27FC236}">
                <a16:creationId xmlns:a16="http://schemas.microsoft.com/office/drawing/2014/main" id="{D0723367-5FD4-469E-9C0A-C601EE6022FB}"/>
              </a:ext>
            </a:extLst>
          </p:cNvPr>
          <p:cNvSpPr txBox="1"/>
          <p:nvPr/>
        </p:nvSpPr>
        <p:spPr>
          <a:xfrm flipH="1">
            <a:off x="5014912" y="2514583"/>
            <a:ext cx="3802515" cy="2934906"/>
          </a:xfrm>
          <a:prstGeom prst="rect">
            <a:avLst/>
          </a:prstGeom>
          <a:noFill/>
        </p:spPr>
        <p:txBody>
          <a:bodyPr wrap="square" rtlCol="0">
            <a:spAutoFit/>
          </a:bodyPr>
          <a:lstStyle/>
          <a:p>
            <a:pPr algn="ctr">
              <a:lnSpc>
                <a:spcPct val="107000"/>
              </a:lnSpc>
              <a:spcAft>
                <a:spcPts val="0"/>
              </a:spcAft>
            </a:pPr>
            <a:r>
              <a:rPr lang="fr-FR" sz="2400" b="1" dirty="0" smtClean="0">
                <a:solidFill>
                  <a:schemeClr val="bg1"/>
                </a:solidFill>
              </a:rPr>
              <a:t>Programme </a:t>
            </a:r>
            <a:r>
              <a:rPr lang="fr-FR" sz="2400" b="1" dirty="0">
                <a:solidFill>
                  <a:schemeClr val="bg1"/>
                </a:solidFill>
              </a:rPr>
              <a:t>MED </a:t>
            </a:r>
            <a:r>
              <a:rPr lang="fr-FR" sz="2400" b="1" dirty="0" err="1">
                <a:solidFill>
                  <a:schemeClr val="bg1"/>
                </a:solidFill>
              </a:rPr>
              <a:t>MSMEs</a:t>
            </a:r>
            <a:r>
              <a:rPr lang="fr-FR" sz="2400" b="1" dirty="0">
                <a:solidFill>
                  <a:schemeClr val="bg1"/>
                </a:solidFill>
              </a:rPr>
              <a:t> </a:t>
            </a:r>
            <a:r>
              <a:rPr lang="fr-FR" sz="2400" b="1" dirty="0" smtClean="0">
                <a:solidFill>
                  <a:schemeClr val="bg1"/>
                </a:solidFill>
              </a:rPr>
              <a:t>Accès au financement </a:t>
            </a:r>
            <a:r>
              <a:rPr lang="fr-FR" sz="2400" b="1" dirty="0">
                <a:solidFill>
                  <a:schemeClr val="bg1"/>
                </a:solidFill>
              </a:rPr>
              <a:t>des </a:t>
            </a:r>
            <a:r>
              <a:rPr lang="fr-FR" sz="2400" b="1" dirty="0" err="1">
                <a:solidFill>
                  <a:schemeClr val="bg1"/>
                </a:solidFill>
              </a:rPr>
              <a:t>MPMEs</a:t>
            </a:r>
            <a:r>
              <a:rPr lang="fr-FR" sz="2400" b="1" dirty="0">
                <a:solidFill>
                  <a:schemeClr val="bg1"/>
                </a:solidFill>
              </a:rPr>
              <a:t> en </a:t>
            </a:r>
            <a:r>
              <a:rPr lang="fr-FR" sz="2400" b="1" dirty="0" smtClean="0">
                <a:solidFill>
                  <a:schemeClr val="bg1"/>
                </a:solidFill>
              </a:rPr>
              <a:t>Tunisie</a:t>
            </a:r>
          </a:p>
          <a:p>
            <a:pPr algn="ctr">
              <a:lnSpc>
                <a:spcPct val="107000"/>
              </a:lnSpc>
              <a:spcAft>
                <a:spcPts val="0"/>
              </a:spcAft>
            </a:pPr>
            <a:r>
              <a:rPr lang="fr-FR" sz="2400" b="1" dirty="0" smtClean="0">
                <a:solidFill>
                  <a:schemeClr val="bg1"/>
                </a:solidFill>
              </a:rPr>
              <a:t>Témoignage SBAC </a:t>
            </a:r>
            <a:endParaRPr lang="fr-FR" sz="2400" b="1" dirty="0">
              <a:solidFill>
                <a:schemeClr val="bg1"/>
              </a:solidFill>
            </a:endParaRPr>
          </a:p>
          <a:p>
            <a:pPr algn="ctr" rtl="0"/>
            <a:endParaRPr lang="en-GB" sz="1400" dirty="0">
              <a:solidFill>
                <a:schemeClr val="bg1"/>
              </a:solidFill>
            </a:endParaRPr>
          </a:p>
          <a:p>
            <a:pPr algn="ctr" rtl="0"/>
            <a:endParaRPr lang="en-GB" sz="1400" dirty="0">
              <a:solidFill>
                <a:schemeClr val="bg1"/>
              </a:solidFill>
            </a:endParaRPr>
          </a:p>
          <a:p>
            <a:pPr algn="ctr" rtl="0"/>
            <a:r>
              <a:rPr lang="en-GB" dirty="0" smtClean="0">
                <a:solidFill>
                  <a:schemeClr val="bg1"/>
                </a:solidFill>
              </a:rPr>
              <a:t>03 </a:t>
            </a:r>
            <a:r>
              <a:rPr lang="en-GB" dirty="0" err="1" smtClean="0">
                <a:solidFill>
                  <a:schemeClr val="bg1"/>
                </a:solidFill>
              </a:rPr>
              <a:t>Décembre</a:t>
            </a:r>
            <a:r>
              <a:rPr lang="en-GB" dirty="0" smtClean="0">
                <a:solidFill>
                  <a:schemeClr val="bg1"/>
                </a:solidFill>
              </a:rPr>
              <a:t> </a:t>
            </a:r>
            <a:r>
              <a:rPr lang="en-GB" dirty="0">
                <a:solidFill>
                  <a:schemeClr val="bg1"/>
                </a:solidFill>
              </a:rPr>
              <a:t>2020</a:t>
            </a:r>
          </a:p>
          <a:p>
            <a:pPr algn="ctr" rtl="0"/>
            <a:endParaRPr lang="en-GB" dirty="0">
              <a:solidFill>
                <a:schemeClr val="bg1"/>
              </a:solidFill>
            </a:endParaRPr>
          </a:p>
          <a:p>
            <a:pPr algn="ctr" rtl="0"/>
            <a:r>
              <a:rPr lang="en-GB" dirty="0" smtClean="0">
                <a:solidFill>
                  <a:schemeClr val="bg1"/>
                </a:solidFill>
              </a:rPr>
              <a:t>Ali </a:t>
            </a:r>
            <a:r>
              <a:rPr lang="en-GB" dirty="0" err="1" smtClean="0">
                <a:solidFill>
                  <a:schemeClr val="bg1"/>
                </a:solidFill>
              </a:rPr>
              <a:t>Gomri</a:t>
            </a:r>
            <a:r>
              <a:rPr lang="en-GB" dirty="0" smtClean="0">
                <a:solidFill>
                  <a:schemeClr val="bg1"/>
                </a:solidFill>
              </a:rPr>
              <a:t>- SBAC </a:t>
            </a:r>
            <a:r>
              <a:rPr lang="en-GB" dirty="0" err="1" smtClean="0">
                <a:solidFill>
                  <a:schemeClr val="bg1"/>
                </a:solidFill>
              </a:rPr>
              <a:t>Tunisie</a:t>
            </a:r>
            <a:endParaRPr lang="en-GB" dirty="0">
              <a:solidFill>
                <a:schemeClr val="bg1"/>
              </a:solidFill>
            </a:endParaRPr>
          </a:p>
        </p:txBody>
      </p:sp>
      <p:pic>
        <p:nvPicPr>
          <p:cNvPr id="12" name="Image 11">
            <a:extLst>
              <a:ext uri="{FF2B5EF4-FFF2-40B4-BE49-F238E27FC236}">
                <a16:creationId xmlns:a16="http://schemas.microsoft.com/office/drawing/2014/main" id="{A506B3B2-7C23-494A-8F23-5416C9AC7B52}"/>
              </a:ext>
            </a:extLst>
          </p:cNvPr>
          <p:cNvPicPr>
            <a:picLocks noChangeAspect="1"/>
          </p:cNvPicPr>
          <p:nvPr/>
        </p:nvPicPr>
        <p:blipFill>
          <a:blip r:embed="rId7"/>
          <a:stretch>
            <a:fillRect/>
          </a:stretch>
        </p:blipFill>
        <p:spPr>
          <a:xfrm>
            <a:off x="6108901" y="5590751"/>
            <a:ext cx="3149403" cy="1514902"/>
          </a:xfrm>
          <a:prstGeom prst="rect">
            <a:avLst/>
          </a:prstGeom>
        </p:spPr>
      </p:pic>
      <p:pic>
        <p:nvPicPr>
          <p:cNvPr id="13" name="Image 12" descr="C:\Users\douja\OneDrive\Bureau\Logo api.jfif"/>
          <p:cNvPicPr/>
          <p:nvPr/>
        </p:nvPicPr>
        <p:blipFill>
          <a:blip r:embed="rId8">
            <a:extLst>
              <a:ext uri="{28A0092B-C50C-407E-A947-70E740481C1C}">
                <a14:useLocalDpi xmlns:a14="http://schemas.microsoft.com/office/drawing/2010/main" val="0"/>
              </a:ext>
            </a:extLst>
          </a:blip>
          <a:srcRect/>
          <a:stretch>
            <a:fillRect/>
          </a:stretch>
        </p:blipFill>
        <p:spPr bwMode="auto">
          <a:xfrm>
            <a:off x="1783401" y="6256032"/>
            <a:ext cx="882650" cy="535940"/>
          </a:xfrm>
          <a:prstGeom prst="rect">
            <a:avLst/>
          </a:prstGeom>
          <a:noFill/>
          <a:ln>
            <a:noFill/>
          </a:ln>
        </p:spPr>
      </p:pic>
    </p:spTree>
    <p:extLst>
      <p:ext uri="{BB962C8B-B14F-4D97-AF65-F5344CB8AC3E}">
        <p14:creationId xmlns:p14="http://schemas.microsoft.com/office/powerpoint/2010/main" val="383491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err="1" smtClean="0">
                <a:solidFill>
                  <a:srgbClr val="404793"/>
                </a:solidFill>
                <a:ea typeface="Calibri" panose="020F0502020204030204" pitchFamily="34" charset="0"/>
                <a:cs typeface="Arial" panose="020B0604020202020204" pitchFamily="34" charset="0"/>
              </a:rPr>
              <a:t>Lessons</a:t>
            </a:r>
            <a:r>
              <a:rPr lang="fr-FR" sz="2800" b="1" dirty="0" smtClean="0">
                <a:solidFill>
                  <a:srgbClr val="404793"/>
                </a:solidFill>
                <a:ea typeface="Calibri" panose="020F0502020204030204" pitchFamily="34" charset="0"/>
                <a:cs typeface="Arial" panose="020B0604020202020204" pitchFamily="34" charset="0"/>
              </a:rPr>
              <a:t> apprises </a:t>
            </a:r>
            <a:endParaRPr lang="fr-FR" sz="2800" b="1" dirty="0">
              <a:solidFill>
                <a:srgbClr val="404793"/>
              </a:solidFill>
              <a:ea typeface="Calibri" panose="020F0502020204030204" pitchFamily="34" charset="0"/>
              <a:cs typeface="Arial" panose="020B0604020202020204" pitchFamily="34" charset="0"/>
            </a:endParaRPr>
          </a:p>
        </p:txBody>
      </p:sp>
      <p:sp>
        <p:nvSpPr>
          <p:cNvPr id="5" name="Rectangle 2"/>
          <p:cNvSpPr>
            <a:spLocks noChangeArrowheads="1"/>
          </p:cNvSpPr>
          <p:nvPr/>
        </p:nvSpPr>
        <p:spPr bwMode="auto">
          <a:xfrm>
            <a:off x="356991" y="624961"/>
            <a:ext cx="8247457" cy="634533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L’importance et l’efficacité du dialogue public-privé et l’importance de soutenir les efforts engagés à ce stade</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L’importance de faciliter l’accès à l’information aux différentes parties prenantes afin de les engager davantage et de formuler une vision commune vers laquelle converger</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L’implication d’autres </a:t>
            </a:r>
            <a:r>
              <a:rPr lang="fr-FR" altLang="fr-FR" sz="2400" dirty="0" smtClean="0">
                <a:solidFill>
                  <a:schemeClr val="accent1">
                    <a:lumMod val="75000"/>
                  </a:schemeClr>
                </a:solidFill>
              </a:rPr>
              <a:t>partenaires internationaux </a:t>
            </a:r>
            <a:r>
              <a:rPr lang="fr-FR" altLang="fr-FR" sz="2400" dirty="0" smtClean="0">
                <a:solidFill>
                  <a:schemeClr val="accent1">
                    <a:lumMod val="75000"/>
                  </a:schemeClr>
                </a:solidFill>
              </a:rPr>
              <a:t>techniques et financiers dans le dialogue et coordination avec les initiatives mise en œuvre au niveau national, notamment par la délégation de l’UE</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Soutenir les efforts du gouvernement pour une bonne transition vers la finance alternative et la mise en œuvre de mécanismes de financement innovants est cruciale en cette période de crise, il est impératif d’opérationnaliser les mécanismes et les lois.</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Les échanges de bonnes pratiques et des différentes expériences au niveau de la région sont appréciables</a:t>
            </a:r>
            <a:endParaRPr lang="fr-FR" altLang="fr-FR" sz="2400" dirty="0">
              <a:solidFill>
                <a:schemeClr val="accent1">
                  <a:lumMod val="75000"/>
                </a:schemeClr>
              </a:solidFill>
            </a:endParaRPr>
          </a:p>
          <a:p>
            <a:pPr marL="342900" lvl="0" indent="-342900" eaLnBrk="0" fontAlgn="base" hangingPunct="0">
              <a:spcBef>
                <a:spcPct val="0"/>
              </a:spcBef>
              <a:spcAft>
                <a:spcPct val="0"/>
              </a:spcAft>
              <a:buFont typeface="Arial" panose="020B0604020202020204" pitchFamily="34" charset="0"/>
              <a:buChar char="•"/>
            </a:pPr>
            <a:endParaRPr lang="fr-FR" altLang="fr-FR" sz="2400" dirty="0">
              <a:solidFill>
                <a:schemeClr val="accent1">
                  <a:lumMod val="75000"/>
                </a:schemeClr>
              </a:solidFill>
            </a:endParaRPr>
          </a:p>
          <a:p>
            <a:pPr marL="342900" lvl="0" indent="-342900" eaLnBrk="0" fontAlgn="base" hangingPunct="0">
              <a:spcBef>
                <a:spcPct val="0"/>
              </a:spcBef>
              <a:spcAft>
                <a:spcPct val="0"/>
              </a:spcAft>
              <a:buFont typeface="Arial" panose="020B0604020202020204" pitchFamily="34" charset="0"/>
              <a:buChar char="•"/>
            </a:pPr>
            <a:r>
              <a:rPr kumimoji="0" lang="fr-FR" altLang="fr-FR" sz="6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642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p:txBody>
          <a:bodyPr/>
          <a:lstStyle/>
          <a:p>
            <a:endParaRPr lang="fr-FR"/>
          </a:p>
        </p:txBody>
      </p:sp>
      <p:sp>
        <p:nvSpPr>
          <p:cNvPr id="10" name="Sous-titre 9"/>
          <p:cNvSpPr>
            <a:spLocks noGrp="1"/>
          </p:cNvSpPr>
          <p:nvPr>
            <p:ph type="subTitle" idx="1"/>
          </p:nvPr>
        </p:nvSpPr>
        <p:spPr/>
        <p:txBody>
          <a:bodyPr/>
          <a:lstStyle/>
          <a:p>
            <a:endParaRPr lang="fr-FR"/>
          </a:p>
        </p:txBody>
      </p:sp>
      <p:sp>
        <p:nvSpPr>
          <p:cNvPr id="7" name="Slide Number Placeholder 5"/>
          <p:cNvSpPr>
            <a:spLocks noGrp="1"/>
          </p:cNvSpPr>
          <p:nvPr>
            <p:ph type="sldNum" sz="quarter" idx="12"/>
          </p:nvPr>
        </p:nvSpPr>
        <p:spPr/>
        <p:txBody>
          <a:bodyPr/>
          <a:lstStyle>
            <a:lvl1pPr algn="r">
              <a:defRPr sz="800">
                <a:solidFill>
                  <a:schemeClr val="bg1"/>
                </a:solidFill>
              </a:defRPr>
            </a:lvl1pPr>
          </a:lstStyle>
          <a:p>
            <a:r>
              <a:rPr lang="en-US" smtClean="0"/>
              <a:t>1</a:t>
            </a:r>
            <a:endParaRPr lang="en-US" dirty="0"/>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Prochaines étapes</a:t>
            </a:r>
            <a:endParaRPr lang="fr-FR" sz="2800" b="1" dirty="0">
              <a:solidFill>
                <a:srgbClr val="404793"/>
              </a:solidFill>
              <a:ea typeface="Calibri" panose="020F0502020204030204" pitchFamily="34" charset="0"/>
              <a:cs typeface="Arial" panose="020B0604020202020204" pitchFamily="34" charset="0"/>
            </a:endParaRPr>
          </a:p>
        </p:txBody>
      </p:sp>
      <p:sp>
        <p:nvSpPr>
          <p:cNvPr id="5" name="Rectangle 2"/>
          <p:cNvSpPr>
            <a:spLocks noChangeArrowheads="1"/>
          </p:cNvSpPr>
          <p:nvPr/>
        </p:nvSpPr>
        <p:spPr bwMode="auto">
          <a:xfrm>
            <a:off x="356991" y="857508"/>
            <a:ext cx="8247457" cy="597600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Validation et mise en œuvre de la feuille de route au niveau national et régional</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Mettre en œuvre des actions concrètes et tangibles pouvant avoir un impact direct sur les </a:t>
            </a:r>
            <a:r>
              <a:rPr lang="fr-FR" altLang="fr-FR" sz="2400" dirty="0" err="1" smtClean="0">
                <a:solidFill>
                  <a:schemeClr val="accent1">
                    <a:lumMod val="75000"/>
                  </a:schemeClr>
                </a:solidFill>
              </a:rPr>
              <a:t>TPMEs</a:t>
            </a:r>
            <a:endParaRPr lang="fr-FR" altLang="fr-FR" sz="2400" dirty="0" smtClean="0">
              <a:solidFill>
                <a:schemeClr val="accent1">
                  <a:lumMod val="75000"/>
                </a:schemeClr>
              </a:solidFill>
            </a:endParaRP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Impliquer davantage les membres des groupes de travail, en leur offrant notamment des formations et en les responsabilisant par rapport à la circulation de l’information relative aux actions mises en place par leurs structures et en lien avec les thématiques </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Renforcer les échanges au niveau régional et le dialogue entre pairs </a:t>
            </a:r>
            <a:r>
              <a:rPr lang="fr-FR" sz="2400" dirty="0">
                <a:solidFill>
                  <a:schemeClr val="accent1">
                    <a:lumMod val="75000"/>
                  </a:schemeClr>
                </a:solidFill>
              </a:rPr>
              <a:t>dès que possible en </a:t>
            </a:r>
            <a:r>
              <a:rPr lang="fr-FR" sz="2400" dirty="0" smtClean="0">
                <a:solidFill>
                  <a:schemeClr val="accent1">
                    <a:lumMod val="75000"/>
                  </a:schemeClr>
                </a:solidFill>
              </a:rPr>
              <a:t>présentiel</a:t>
            </a:r>
            <a:endParaRPr lang="fr-FR" altLang="fr-FR" sz="2400" dirty="0" smtClean="0">
              <a:solidFill>
                <a:schemeClr val="accent1">
                  <a:lumMod val="75000"/>
                </a:schemeClr>
              </a:solidFill>
            </a:endParaRPr>
          </a:p>
          <a:p>
            <a:pPr marL="342900" lvl="0" indent="-342900" algn="just" eaLnBrk="0" fontAlgn="base" hangingPunct="0">
              <a:spcBef>
                <a:spcPct val="0"/>
              </a:spcBef>
              <a:spcAft>
                <a:spcPct val="0"/>
              </a:spcAft>
              <a:buFont typeface="Arial" panose="020B0604020202020204" pitchFamily="34" charset="0"/>
              <a:buChar char="•"/>
            </a:pPr>
            <a:r>
              <a:rPr lang="fr-FR" sz="2400" dirty="0" smtClean="0">
                <a:solidFill>
                  <a:schemeClr val="accent1">
                    <a:lumMod val="75000"/>
                  </a:schemeClr>
                </a:solidFill>
              </a:rPr>
              <a:t>Organiser des </a:t>
            </a:r>
            <a:r>
              <a:rPr lang="fr-FR" sz="2400" dirty="0" err="1">
                <a:solidFill>
                  <a:schemeClr val="accent1">
                    <a:lumMod val="75000"/>
                  </a:schemeClr>
                </a:solidFill>
              </a:rPr>
              <a:t>study</a:t>
            </a:r>
            <a:r>
              <a:rPr lang="fr-FR" sz="2400" dirty="0">
                <a:solidFill>
                  <a:schemeClr val="accent1">
                    <a:lumMod val="75000"/>
                  </a:schemeClr>
                </a:solidFill>
              </a:rPr>
              <a:t> </a:t>
            </a:r>
            <a:r>
              <a:rPr lang="fr-FR" sz="2400" dirty="0" smtClean="0">
                <a:solidFill>
                  <a:schemeClr val="accent1">
                    <a:lumMod val="75000"/>
                  </a:schemeClr>
                </a:solidFill>
              </a:rPr>
              <a:t>tours en Europe et dans </a:t>
            </a:r>
            <a:r>
              <a:rPr lang="fr-FR" sz="2400" dirty="0">
                <a:solidFill>
                  <a:schemeClr val="accent1">
                    <a:lumMod val="75000"/>
                  </a:schemeClr>
                </a:solidFill>
              </a:rPr>
              <a:t>les pays de la région </a:t>
            </a:r>
            <a:endParaRPr lang="fr-FR" sz="2400" dirty="0" smtClean="0">
              <a:solidFill>
                <a:schemeClr val="accent1">
                  <a:lumMod val="75000"/>
                </a:schemeClr>
              </a:solidFill>
            </a:endParaRP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Consolider la relation et la coopération du SBAC et de l’expert national pour une mise en œuvre efficiente de la feuille de route</a:t>
            </a:r>
            <a:endParaRPr lang="fr-FR" altLang="fr-FR" sz="2400" dirty="0">
              <a:solidFill>
                <a:schemeClr val="accent1">
                  <a:lumMod val="75000"/>
                </a:schemeClr>
              </a:solidFill>
            </a:endParaRPr>
          </a:p>
          <a:p>
            <a:pPr marL="342900" lvl="0" indent="-342900" eaLnBrk="0" fontAlgn="base" hangingPunct="0">
              <a:spcBef>
                <a:spcPct val="0"/>
              </a:spcBef>
              <a:spcAft>
                <a:spcPct val="0"/>
              </a:spcAft>
              <a:buFont typeface="Arial" panose="020B0604020202020204" pitchFamily="34" charset="0"/>
              <a:buChar char="•"/>
            </a:pPr>
            <a:r>
              <a:rPr kumimoji="0" lang="fr-FR" altLang="fr-FR" sz="6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41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6137473" y="5647902"/>
            <a:ext cx="3149403" cy="1514902"/>
          </a:xfrm>
          <a:prstGeom prst="rect">
            <a:avLst/>
          </a:prstGeom>
        </p:spPr>
      </p:pic>
      <p:sp>
        <p:nvSpPr>
          <p:cNvPr id="17" name="Rectangle 16">
            <a:extLst>
              <a:ext uri="{FF2B5EF4-FFF2-40B4-BE49-F238E27FC236}">
                <a16:creationId xmlns:a16="http://schemas.microsoft.com/office/drawing/2014/main" id="{FA9A2291-3F71-430B-8544-34D965B06B28}"/>
              </a:ext>
            </a:extLst>
          </p:cNvPr>
          <p:cNvSpPr/>
          <p:nvPr/>
        </p:nvSpPr>
        <p:spPr>
          <a:xfrm>
            <a:off x="251520" y="3004077"/>
            <a:ext cx="8352928" cy="642035"/>
          </a:xfrm>
          <a:prstGeom prst="rect">
            <a:avLst/>
          </a:prstGeom>
          <a:ln w="190500" cmpd="thinThick">
            <a:noFill/>
          </a:ln>
        </p:spPr>
        <p:txBody>
          <a:bodyPr wrap="square">
            <a:spAutoFit/>
          </a:bodyPr>
          <a:lstStyle/>
          <a:p>
            <a:pPr algn="ctr">
              <a:lnSpc>
                <a:spcPct val="107000"/>
              </a:lnSpc>
              <a:spcAft>
                <a:spcPts val="0"/>
              </a:spcAft>
            </a:pPr>
            <a:r>
              <a:rPr lang="fr-FR" sz="3600" b="1" dirty="0" smtClean="0">
                <a:solidFill>
                  <a:srgbClr val="404793"/>
                </a:solidFill>
                <a:latin typeface="Arial" panose="020B0604020202020204" pitchFamily="34" charset="0"/>
                <a:ea typeface="Calibri" panose="020F0502020204030204" pitchFamily="34" charset="0"/>
                <a:cs typeface="Arial" panose="020B0604020202020204" pitchFamily="34" charset="0"/>
              </a:rPr>
              <a:t>MERCI!</a:t>
            </a:r>
            <a:endParaRPr lang="fr-FR" sz="3600" b="1" dirty="0">
              <a:solidFill>
                <a:srgbClr val="40479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953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438082"/>
            <a:ext cx="8758162" cy="954107"/>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Les défis de l’accès au financement des </a:t>
            </a:r>
            <a:r>
              <a:rPr lang="fr-FR" sz="2800" b="1" dirty="0" err="1" smtClean="0">
                <a:solidFill>
                  <a:srgbClr val="404793"/>
                </a:solidFill>
                <a:ea typeface="Calibri" panose="020F0502020204030204" pitchFamily="34" charset="0"/>
                <a:cs typeface="Arial" panose="020B0604020202020204" pitchFamily="34" charset="0"/>
              </a:rPr>
              <a:t>TPMEs</a:t>
            </a:r>
            <a:r>
              <a:rPr lang="fr-FR" sz="2800" b="1" dirty="0" smtClean="0">
                <a:solidFill>
                  <a:srgbClr val="404793"/>
                </a:solidFill>
                <a:ea typeface="Calibri" panose="020F0502020204030204" pitchFamily="34" charset="0"/>
                <a:cs typeface="Arial" panose="020B0604020202020204" pitchFamily="34" charset="0"/>
              </a:rPr>
              <a:t> en Tunisie</a:t>
            </a:r>
          </a:p>
          <a:p>
            <a:pPr algn="ctr"/>
            <a:r>
              <a:rPr lang="fr-FR" sz="2000" b="1" dirty="0" smtClean="0">
                <a:solidFill>
                  <a:srgbClr val="404793"/>
                </a:solidFill>
                <a:ea typeface="Calibri" panose="020F0502020204030204" pitchFamily="34" charset="0"/>
                <a:cs typeface="Arial" panose="020B0604020202020204" pitchFamily="34" charset="0"/>
              </a:rPr>
              <a:t>EXCLUSION FINANCIERE ESTIME A 64% (2015</a:t>
            </a:r>
            <a:r>
              <a:rPr lang="fr-FR" sz="2800" b="1" dirty="0" smtClean="0">
                <a:solidFill>
                  <a:srgbClr val="404793"/>
                </a:solidFill>
                <a:ea typeface="Calibri" panose="020F0502020204030204" pitchFamily="34" charset="0"/>
                <a:cs typeface="Arial" panose="020B0604020202020204" pitchFamily="34" charset="0"/>
              </a:rPr>
              <a:t>)  </a:t>
            </a:r>
            <a:endParaRPr lang="fr-FR" sz="2800" b="1" dirty="0">
              <a:solidFill>
                <a:srgbClr val="404793"/>
              </a:solidFill>
              <a:ea typeface="Calibri" panose="020F0502020204030204" pitchFamily="34" charset="0"/>
              <a:cs typeface="Arial" panose="020B0604020202020204" pitchFamily="34" charset="0"/>
            </a:endParaRPr>
          </a:p>
        </p:txBody>
      </p:sp>
      <p:sp>
        <p:nvSpPr>
          <p:cNvPr id="2" name="ZoneTexte 1"/>
          <p:cNvSpPr txBox="1"/>
          <p:nvPr/>
        </p:nvSpPr>
        <p:spPr>
          <a:xfrm>
            <a:off x="551145" y="1392189"/>
            <a:ext cx="8041709" cy="5262979"/>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L’accès et le coût du financement bancaire entravent la croissance des </a:t>
            </a:r>
            <a:r>
              <a:rPr lang="fr-FR" sz="2400" dirty="0" err="1" smtClean="0">
                <a:solidFill>
                  <a:schemeClr val="accent1">
                    <a:lumMod val="75000"/>
                  </a:schemeClr>
                </a:solidFill>
                <a:cs typeface="Arial" panose="020B0604020202020204" pitchFamily="34" charset="0"/>
              </a:rPr>
              <a:t>PMEs</a:t>
            </a:r>
            <a:r>
              <a:rPr lang="fr-FR" sz="2400" dirty="0" smtClean="0">
                <a:solidFill>
                  <a:schemeClr val="accent1">
                    <a:lumMod val="75000"/>
                  </a:schemeClr>
                </a:solidFill>
                <a:cs typeface="Arial" panose="020B0604020202020204" pitchFamily="34" charset="0"/>
              </a:rPr>
              <a:t> (97% du tissu économique tunisien)</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 demande de garantie découragent les femmes et les jeunes entrepreneurs à aller chercher les financements auprès des banques </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Le financement traditionnel ne répond plus à la nouvelle mouvance du tissu économique en Tunisie, caractérisée par l’émergence d’une nouvelle génération d’entrepreneurs innovants et de startups </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Insuffisance voire inexistence de mécanismes de financement dédiés à l’innovation</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L’accès au financement des femmes reste en deçà des attentes malgré tous les programmes de soutien mis en œuvre</a:t>
            </a:r>
          </a:p>
        </p:txBody>
      </p:sp>
    </p:spTree>
    <p:extLst>
      <p:ext uri="{BB962C8B-B14F-4D97-AF65-F5344CB8AC3E}">
        <p14:creationId xmlns:p14="http://schemas.microsoft.com/office/powerpoint/2010/main" val="79360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954107"/>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Les opportunités et les politiques publiques visant à favoriser l’accès au financement des </a:t>
            </a:r>
            <a:r>
              <a:rPr lang="fr-FR" sz="2800" b="1" dirty="0" err="1" smtClean="0">
                <a:solidFill>
                  <a:srgbClr val="404793"/>
                </a:solidFill>
                <a:ea typeface="Calibri" panose="020F0502020204030204" pitchFamily="34" charset="0"/>
                <a:cs typeface="Arial" panose="020B0604020202020204" pitchFamily="34" charset="0"/>
              </a:rPr>
              <a:t>TPMEs</a:t>
            </a:r>
            <a:r>
              <a:rPr lang="fr-FR" sz="2800" b="1" dirty="0" smtClean="0">
                <a:solidFill>
                  <a:srgbClr val="404793"/>
                </a:solidFill>
                <a:ea typeface="Calibri" panose="020F0502020204030204" pitchFamily="34" charset="0"/>
                <a:cs typeface="Arial" panose="020B0604020202020204" pitchFamily="34" charset="0"/>
              </a:rPr>
              <a:t> en Tunisie</a:t>
            </a:r>
            <a:endParaRPr lang="fr-FR" sz="2800" b="1" dirty="0">
              <a:solidFill>
                <a:srgbClr val="404793"/>
              </a:solidFill>
              <a:ea typeface="Calibri" panose="020F0502020204030204" pitchFamily="34" charset="0"/>
              <a:cs typeface="Arial" panose="020B0604020202020204" pitchFamily="34" charset="0"/>
            </a:endParaRPr>
          </a:p>
        </p:txBody>
      </p:sp>
      <p:sp>
        <p:nvSpPr>
          <p:cNvPr id="2" name="ZoneTexte 1"/>
          <p:cNvSpPr txBox="1"/>
          <p:nvPr/>
        </p:nvSpPr>
        <p:spPr>
          <a:xfrm>
            <a:off x="551145" y="1282752"/>
            <a:ext cx="8041709" cy="5262979"/>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L’existence d’une stratégie nationale d’inclusion financière 2018-2022 basée sur 5 axes: La finance digitale, la micro assurance, le refinancement, l’économie sociale et solidaire et l’éducation financière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Le lancement de la </a:t>
            </a:r>
            <a:r>
              <a:rPr lang="fr-FR" sz="2400" dirty="0" err="1" smtClean="0">
                <a:solidFill>
                  <a:schemeClr val="accent1">
                    <a:lumMod val="75000"/>
                  </a:schemeClr>
                </a:solidFill>
                <a:cs typeface="Arial" panose="020B0604020202020204" pitchFamily="34" charset="0"/>
              </a:rPr>
              <a:t>sandbox</a:t>
            </a:r>
            <a:r>
              <a:rPr lang="fr-FR" sz="2400" dirty="0" smtClean="0">
                <a:solidFill>
                  <a:schemeClr val="accent1">
                    <a:lumMod val="75000"/>
                  </a:schemeClr>
                </a:solidFill>
                <a:cs typeface="Arial" panose="020B0604020202020204" pitchFamily="34" charset="0"/>
              </a:rPr>
              <a:t> réglementaire par la BCT visant à </a:t>
            </a:r>
            <a:r>
              <a:rPr lang="fr-FR" sz="2400" dirty="0" err="1" smtClean="0">
                <a:solidFill>
                  <a:schemeClr val="accent1">
                    <a:lumMod val="75000"/>
                  </a:schemeClr>
                </a:solidFill>
                <a:cs typeface="Arial" panose="020B0604020202020204" pitchFamily="34" charset="0"/>
              </a:rPr>
              <a:t>co</a:t>
            </a:r>
            <a:r>
              <a:rPr lang="fr-FR" sz="2400" dirty="0" smtClean="0">
                <a:solidFill>
                  <a:schemeClr val="accent1">
                    <a:lumMod val="75000"/>
                  </a:schemeClr>
                </a:solidFill>
                <a:cs typeface="Arial" panose="020B0604020202020204" pitchFamily="34" charset="0"/>
              </a:rPr>
              <a:t>-concevoir des produits financiers innovants et booster les </a:t>
            </a:r>
            <a:r>
              <a:rPr lang="fr-FR" sz="2400" dirty="0" err="1" smtClean="0">
                <a:solidFill>
                  <a:schemeClr val="accent1">
                    <a:lumMod val="75000"/>
                  </a:schemeClr>
                </a:solidFill>
                <a:cs typeface="Arial" panose="020B0604020202020204" pitchFamily="34" charset="0"/>
              </a:rPr>
              <a:t>fintech</a:t>
            </a:r>
            <a:endParaRPr lang="fr-FR" sz="2400" dirty="0" smtClean="0">
              <a:solidFill>
                <a:schemeClr val="accent1">
                  <a:lumMod val="75000"/>
                </a:schemeClr>
              </a:solidFill>
              <a:cs typeface="Arial" panose="020B0604020202020204" pitchFamily="34" charset="0"/>
            </a:endParaRP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 promulgation de la loi sur le </a:t>
            </a:r>
            <a:r>
              <a:rPr lang="fr-FR" sz="2400" dirty="0" err="1" smtClean="0">
                <a:solidFill>
                  <a:schemeClr val="accent1">
                    <a:lumMod val="75000"/>
                  </a:schemeClr>
                </a:solidFill>
                <a:cs typeface="Arial" panose="020B0604020202020204" pitchFamily="34" charset="0"/>
              </a:rPr>
              <a:t>crowdfunding</a:t>
            </a:r>
            <a:r>
              <a:rPr lang="fr-FR" sz="2400" dirty="0" smtClean="0">
                <a:solidFill>
                  <a:schemeClr val="accent1">
                    <a:lumMod val="75000"/>
                  </a:schemeClr>
                </a:solidFill>
                <a:cs typeface="Arial" panose="020B0604020202020204" pitchFamily="34" charset="0"/>
              </a:rPr>
              <a:t> </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Publication </a:t>
            </a:r>
            <a:r>
              <a:rPr lang="fr-FR" sz="2400" dirty="0">
                <a:solidFill>
                  <a:schemeClr val="accent1">
                    <a:lumMod val="75000"/>
                  </a:schemeClr>
                </a:solidFill>
                <a:cs typeface="Arial" panose="020B0604020202020204" pitchFamily="34" charset="0"/>
              </a:rPr>
              <a:t>d’une circulaire de la BCT relative aux conditions de fourniture de services de Mobile Banking </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Une réforme profonde est engagée pour redynamiser le fond de garantie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Le lancement imminent du fond de fonds pour booster le financement en </a:t>
            </a:r>
            <a:r>
              <a:rPr lang="fr-FR" sz="2400" dirty="0" err="1" smtClean="0">
                <a:solidFill>
                  <a:schemeClr val="accent1">
                    <a:lumMod val="75000"/>
                  </a:schemeClr>
                </a:solidFill>
                <a:cs typeface="Arial" panose="020B0604020202020204" pitchFamily="34" charset="0"/>
              </a:rPr>
              <a:t>equity</a:t>
            </a:r>
            <a:r>
              <a:rPr lang="fr-FR" sz="2400" dirty="0" smtClean="0">
                <a:solidFill>
                  <a:schemeClr val="accent1">
                    <a:lumMod val="75000"/>
                  </a:schemeClr>
                </a:solidFill>
                <a:cs typeface="Arial" panose="020B0604020202020204" pitchFamily="34" charset="0"/>
              </a:rPr>
              <a:t> </a:t>
            </a:r>
          </a:p>
        </p:txBody>
      </p:sp>
    </p:spTree>
    <p:extLst>
      <p:ext uri="{BB962C8B-B14F-4D97-AF65-F5344CB8AC3E}">
        <p14:creationId xmlns:p14="http://schemas.microsoft.com/office/powerpoint/2010/main" val="1952695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Pourquoi participer à un programme régional?</a:t>
            </a:r>
            <a:endParaRPr lang="fr-FR" sz="2800" b="1" dirty="0">
              <a:solidFill>
                <a:srgbClr val="404793"/>
              </a:solidFill>
              <a:ea typeface="Calibri" panose="020F0502020204030204" pitchFamily="34" charset="0"/>
              <a:cs typeface="Arial" panose="020B0604020202020204" pitchFamily="34" charset="0"/>
            </a:endParaRPr>
          </a:p>
        </p:txBody>
      </p:sp>
      <p:sp>
        <p:nvSpPr>
          <p:cNvPr id="6" name="Rectangle 2"/>
          <p:cNvSpPr>
            <a:spLocks noChangeArrowheads="1"/>
          </p:cNvSpPr>
          <p:nvPr/>
        </p:nvSpPr>
        <p:spPr bwMode="auto">
          <a:xfrm>
            <a:off x="192918" y="844161"/>
            <a:ext cx="858484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eaLnBrk="1" hangingPunct="1">
              <a:buFont typeface="Arial" panose="020B0604020202020204" pitchFamily="34" charset="0"/>
              <a:buChar char="•"/>
            </a:pPr>
            <a:r>
              <a:rPr lang="fr-FR" altLang="fr-FR" sz="2400" dirty="0" smtClean="0">
                <a:solidFill>
                  <a:schemeClr val="accent1">
                    <a:lumMod val="75000"/>
                  </a:schemeClr>
                </a:solidFill>
                <a:latin typeface="+mn-lt"/>
                <a:cs typeface="Arial" panose="020B0604020202020204" pitchFamily="34" charset="0"/>
              </a:rPr>
              <a:t>Afin de répondre à </a:t>
            </a:r>
            <a:r>
              <a:rPr lang="fr-FR" altLang="fr-FR" sz="2400" dirty="0">
                <a:solidFill>
                  <a:schemeClr val="accent1">
                    <a:lumMod val="75000"/>
                  </a:schemeClr>
                </a:solidFill>
                <a:latin typeface="+mn-lt"/>
                <a:cs typeface="Arial" panose="020B0604020202020204" pitchFamily="34" charset="0"/>
              </a:rPr>
              <a:t>c</a:t>
            </a:r>
            <a:r>
              <a:rPr lang="fr-FR" altLang="fr-FR" sz="2400" dirty="0" smtClean="0">
                <a:solidFill>
                  <a:schemeClr val="accent1">
                    <a:lumMod val="75000"/>
                  </a:schemeClr>
                </a:solidFill>
                <a:latin typeface="+mn-lt"/>
                <a:cs typeface="Arial" panose="020B0604020202020204" pitchFamily="34" charset="0"/>
              </a:rPr>
              <a:t>es défis, </a:t>
            </a:r>
            <a:r>
              <a:rPr lang="fr-FR" altLang="fr-FR" sz="2400" dirty="0">
                <a:solidFill>
                  <a:schemeClr val="accent1">
                    <a:lumMod val="75000"/>
                  </a:schemeClr>
                </a:solidFill>
                <a:latin typeface="+mn-lt"/>
                <a:cs typeface="Arial" panose="020B0604020202020204" pitchFamily="34" charset="0"/>
              </a:rPr>
              <a:t>nous pensons </a:t>
            </a:r>
            <a:r>
              <a:rPr lang="fr-FR" altLang="fr-FR" sz="2400" dirty="0" smtClean="0">
                <a:solidFill>
                  <a:schemeClr val="accent1">
                    <a:lumMod val="75000"/>
                  </a:schemeClr>
                </a:solidFill>
                <a:latin typeface="+mn-lt"/>
                <a:cs typeface="Arial" panose="020B0604020202020204" pitchFamily="34" charset="0"/>
              </a:rPr>
              <a:t>importants </a:t>
            </a:r>
            <a:r>
              <a:rPr lang="fr-FR" altLang="fr-FR" sz="2400" dirty="0">
                <a:solidFill>
                  <a:schemeClr val="accent1">
                    <a:lumMod val="75000"/>
                  </a:schemeClr>
                </a:solidFill>
                <a:latin typeface="+mn-lt"/>
                <a:cs typeface="Arial" panose="020B0604020202020204" pitchFamily="34" charset="0"/>
              </a:rPr>
              <a:t>de participer à la mise en œuvre des programmes régionaux et notamment ceux d’ l’UE</a:t>
            </a:r>
          </a:p>
          <a:p>
            <a:pPr marL="285750" marR="0" lvl="0" indent="-285750" algn="just" eaLnBrk="1" fontAlgn="base" hangingPunct="1">
              <a:lnSpc>
                <a:spcPct val="100000"/>
              </a:lnSpc>
              <a:spcBef>
                <a:spcPct val="0"/>
              </a:spcBef>
              <a:spcAft>
                <a:spcPct val="0"/>
              </a:spcAft>
              <a:buClrTx/>
              <a:buSzTx/>
              <a:buFont typeface="Arial" panose="020B0604020202020204" pitchFamily="34" charset="0"/>
              <a:buChar char="•"/>
              <a:tabLst/>
            </a:pPr>
            <a:r>
              <a:rPr lang="fr-FR" altLang="fr-FR" sz="2400" dirty="0" smtClean="0">
                <a:solidFill>
                  <a:schemeClr val="accent1">
                    <a:lumMod val="75000"/>
                  </a:schemeClr>
                </a:solidFill>
                <a:latin typeface="+mn-lt"/>
                <a:cs typeface="Arial" panose="020B0604020202020204" pitchFamily="34" charset="0"/>
              </a:rPr>
              <a:t>Afin d’accéder </a:t>
            </a:r>
            <a:r>
              <a:rPr lang="fr-FR" altLang="fr-FR" sz="2400" dirty="0">
                <a:solidFill>
                  <a:schemeClr val="accent1">
                    <a:lumMod val="75000"/>
                  </a:schemeClr>
                </a:solidFill>
                <a:latin typeface="+mn-lt"/>
                <a:cs typeface="Arial" panose="020B0604020202020204" pitchFamily="34" charset="0"/>
              </a:rPr>
              <a:t>plus facilement à des pratiques innovantes, en matière de formulation des politiques, des </a:t>
            </a:r>
            <a:r>
              <a:rPr lang="fr-FR" altLang="fr-FR" sz="2400" dirty="0" smtClean="0">
                <a:solidFill>
                  <a:schemeClr val="accent1">
                    <a:lumMod val="75000"/>
                  </a:schemeClr>
                </a:solidFill>
                <a:latin typeface="+mn-lt"/>
                <a:cs typeface="Arial" panose="020B0604020202020204" pitchFamily="34" charset="0"/>
              </a:rPr>
              <a:t>réglementations </a:t>
            </a:r>
            <a:r>
              <a:rPr lang="fr-FR" altLang="fr-FR" sz="2400" dirty="0">
                <a:solidFill>
                  <a:schemeClr val="accent1">
                    <a:lumMod val="75000"/>
                  </a:schemeClr>
                </a:solidFill>
                <a:latin typeface="+mn-lt"/>
                <a:cs typeface="Arial" panose="020B0604020202020204" pitchFamily="34" charset="0"/>
              </a:rPr>
              <a:t>et des instruments</a:t>
            </a:r>
          </a:p>
          <a:p>
            <a:pPr marL="285750" marR="0" lvl="0" indent="-285750" algn="just" eaLnBrk="1" fontAlgn="base" hangingPunct="1">
              <a:lnSpc>
                <a:spcPct val="100000"/>
              </a:lnSpc>
              <a:spcBef>
                <a:spcPct val="0"/>
              </a:spcBef>
              <a:spcAft>
                <a:spcPct val="0"/>
              </a:spcAft>
              <a:buClrTx/>
              <a:buSzTx/>
              <a:buFont typeface="Arial" panose="020B0604020202020204" pitchFamily="34" charset="0"/>
              <a:buChar char="•"/>
              <a:tabLst/>
            </a:pPr>
            <a:r>
              <a:rPr lang="fr-FR" altLang="fr-FR" sz="2400" dirty="0" smtClean="0">
                <a:solidFill>
                  <a:schemeClr val="accent1">
                    <a:lumMod val="75000"/>
                  </a:schemeClr>
                </a:solidFill>
                <a:latin typeface="+mn-lt"/>
                <a:cs typeface="Arial" panose="020B0604020202020204" pitchFamily="34" charset="0"/>
              </a:rPr>
              <a:t>Echanger avec </a:t>
            </a:r>
            <a:r>
              <a:rPr lang="fr-FR" altLang="fr-FR" sz="2400" dirty="0">
                <a:solidFill>
                  <a:schemeClr val="accent1">
                    <a:lumMod val="75000"/>
                  </a:schemeClr>
                </a:solidFill>
                <a:latin typeface="+mn-lt"/>
                <a:cs typeface="Arial" panose="020B0604020202020204" pitchFamily="34" charset="0"/>
              </a:rPr>
              <a:t>nos pairs </a:t>
            </a:r>
            <a:r>
              <a:rPr lang="fr-FR" altLang="fr-FR" sz="2400" dirty="0" smtClean="0">
                <a:solidFill>
                  <a:schemeClr val="accent1">
                    <a:lumMod val="75000"/>
                  </a:schemeClr>
                </a:solidFill>
                <a:latin typeface="+mn-lt"/>
                <a:cs typeface="Arial" panose="020B0604020202020204" pitchFamily="34" charset="0"/>
              </a:rPr>
              <a:t>est très enrichissant, </a:t>
            </a:r>
            <a:r>
              <a:rPr lang="fr-FR" altLang="fr-FR" sz="2400" dirty="0">
                <a:solidFill>
                  <a:schemeClr val="accent1">
                    <a:lumMod val="75000"/>
                  </a:schemeClr>
                </a:solidFill>
                <a:latin typeface="+mn-lt"/>
                <a:cs typeface="Arial" panose="020B0604020202020204" pitchFamily="34" charset="0"/>
              </a:rPr>
              <a:t>en ce sens que beaucoup </a:t>
            </a:r>
            <a:r>
              <a:rPr lang="fr-FR" altLang="fr-FR" sz="2400" dirty="0" smtClean="0">
                <a:solidFill>
                  <a:schemeClr val="accent1">
                    <a:lumMod val="75000"/>
                  </a:schemeClr>
                </a:solidFill>
                <a:latin typeface="+mn-lt"/>
                <a:cs typeface="Arial" panose="020B0604020202020204" pitchFamily="34" charset="0"/>
              </a:rPr>
              <a:t>de c</a:t>
            </a:r>
            <a:r>
              <a:rPr lang="fr-FR" altLang="fr-FR" sz="2400" dirty="0" smtClean="0">
                <a:solidFill>
                  <a:schemeClr val="accent1">
                    <a:lumMod val="75000"/>
                  </a:schemeClr>
                </a:solidFill>
                <a:latin typeface="+mn-lt"/>
                <a:cs typeface="Arial" panose="020B0604020202020204" pitchFamily="34" charset="0"/>
              </a:rPr>
              <a:t>es </a:t>
            </a:r>
            <a:r>
              <a:rPr lang="fr-FR" altLang="fr-FR" sz="2400" dirty="0">
                <a:solidFill>
                  <a:schemeClr val="accent1">
                    <a:lumMod val="75000"/>
                  </a:schemeClr>
                </a:solidFill>
                <a:latin typeface="+mn-lt"/>
                <a:cs typeface="Arial" panose="020B0604020202020204" pitchFamily="34" charset="0"/>
              </a:rPr>
              <a:t>défis </a:t>
            </a:r>
            <a:r>
              <a:rPr lang="fr-FR" altLang="fr-FR" sz="2400" dirty="0" smtClean="0">
                <a:solidFill>
                  <a:schemeClr val="accent1">
                    <a:lumMod val="75000"/>
                  </a:schemeClr>
                </a:solidFill>
                <a:latin typeface="+mn-lt"/>
                <a:cs typeface="Arial" panose="020B0604020202020204" pitchFamily="34" charset="0"/>
              </a:rPr>
              <a:t>à relever </a:t>
            </a:r>
            <a:r>
              <a:rPr lang="fr-FR" altLang="fr-FR" sz="2400" dirty="0">
                <a:solidFill>
                  <a:schemeClr val="accent1">
                    <a:lumMod val="75000"/>
                  </a:schemeClr>
                </a:solidFill>
                <a:latin typeface="+mn-lt"/>
                <a:cs typeface="Arial" panose="020B0604020202020204" pitchFamily="34" charset="0"/>
              </a:rPr>
              <a:t>sont comparables</a:t>
            </a:r>
          </a:p>
          <a:p>
            <a:pPr marL="285750" marR="0" lvl="0" indent="-285750" algn="just" eaLnBrk="1" fontAlgn="base" hangingPunct="1">
              <a:lnSpc>
                <a:spcPct val="100000"/>
              </a:lnSpc>
              <a:spcBef>
                <a:spcPct val="0"/>
              </a:spcBef>
              <a:spcAft>
                <a:spcPct val="0"/>
              </a:spcAft>
              <a:buClrTx/>
              <a:buSzTx/>
              <a:buFont typeface="Arial" panose="020B0604020202020204" pitchFamily="34" charset="0"/>
              <a:buChar char="•"/>
              <a:tabLst/>
            </a:pPr>
            <a:r>
              <a:rPr lang="fr-FR" altLang="fr-FR" sz="2400" dirty="0">
                <a:solidFill>
                  <a:schemeClr val="accent1">
                    <a:lumMod val="75000"/>
                  </a:schemeClr>
                </a:solidFill>
                <a:latin typeface="+mn-lt"/>
                <a:cs typeface="Arial" panose="020B0604020202020204" pitchFamily="34" charset="0"/>
              </a:rPr>
              <a:t>Rappelons que l’APII via le SBAC a joué depuis plusieurs années le rôle d’interface entre ce niveau régional (Union Européenne et Union pour la Méditerranée) et le niveau local</a:t>
            </a:r>
          </a:p>
          <a:p>
            <a:pPr marL="285750" marR="0" lvl="0" indent="-285750" algn="just" eaLnBrk="1" fontAlgn="base" hangingPunct="1">
              <a:lnSpc>
                <a:spcPct val="100000"/>
              </a:lnSpc>
              <a:spcBef>
                <a:spcPct val="0"/>
              </a:spcBef>
              <a:spcAft>
                <a:spcPct val="0"/>
              </a:spcAft>
              <a:buClrTx/>
              <a:buSzTx/>
              <a:buFont typeface="Arial" panose="020B0604020202020204" pitchFamily="34" charset="0"/>
              <a:buChar char="•"/>
              <a:tabLst/>
            </a:pPr>
            <a:r>
              <a:rPr lang="fr-FR" altLang="fr-FR" sz="2400" dirty="0">
                <a:solidFill>
                  <a:schemeClr val="accent1">
                    <a:lumMod val="75000"/>
                  </a:schemeClr>
                </a:solidFill>
                <a:latin typeface="+mn-lt"/>
                <a:cs typeface="Arial" panose="020B0604020202020204" pitchFamily="34" charset="0"/>
              </a:rPr>
              <a:t>Le lancement du projet de loi </a:t>
            </a:r>
            <a:r>
              <a:rPr lang="fr-FR" altLang="fr-FR" sz="2400" dirty="0" err="1">
                <a:solidFill>
                  <a:schemeClr val="accent1">
                    <a:lumMod val="75000"/>
                  </a:schemeClr>
                </a:solidFill>
                <a:latin typeface="+mn-lt"/>
                <a:cs typeface="Arial" panose="020B0604020202020204" pitchFamily="34" charset="0"/>
              </a:rPr>
              <a:t>crowdfunding</a:t>
            </a:r>
            <a:r>
              <a:rPr lang="fr-FR" altLang="fr-FR" sz="2400" dirty="0">
                <a:solidFill>
                  <a:schemeClr val="accent1">
                    <a:lumMod val="75000"/>
                  </a:schemeClr>
                </a:solidFill>
                <a:latin typeface="+mn-lt"/>
                <a:cs typeface="Arial" panose="020B0604020202020204" pitchFamily="34" charset="0"/>
              </a:rPr>
              <a:t> en Tunisie avec le soutien du programme EBESM illustre </a:t>
            </a:r>
            <a:r>
              <a:rPr lang="fr-FR" altLang="fr-FR" sz="2400" dirty="0" smtClean="0">
                <a:solidFill>
                  <a:schemeClr val="accent1">
                    <a:lumMod val="75000"/>
                  </a:schemeClr>
                </a:solidFill>
                <a:latin typeface="+mn-lt"/>
                <a:cs typeface="Arial" panose="020B0604020202020204" pitchFamily="34" charset="0"/>
              </a:rPr>
              <a:t>l’efficacité de l’approche</a:t>
            </a:r>
            <a:endParaRPr lang="fr-FR" altLang="fr-FR" sz="2400" dirty="0">
              <a:solidFill>
                <a:schemeClr val="accent1">
                  <a:lumMod val="75000"/>
                </a:schemeClr>
              </a:solidFill>
              <a:latin typeface="+mn-lt"/>
              <a:cs typeface="Arial" panose="020B0604020202020204" pitchFamily="34" charset="0"/>
            </a:endParaRPr>
          </a:p>
          <a:p>
            <a:pPr marL="285750" marR="0" lvl="0" indent="-285750" algn="just" eaLnBrk="1" fontAlgn="base" hangingPunct="1">
              <a:lnSpc>
                <a:spcPct val="100000"/>
              </a:lnSpc>
              <a:spcBef>
                <a:spcPct val="0"/>
              </a:spcBef>
              <a:spcAft>
                <a:spcPct val="0"/>
              </a:spcAft>
              <a:buClrTx/>
              <a:buSzTx/>
              <a:buFont typeface="Arial" panose="020B0604020202020204" pitchFamily="34" charset="0"/>
              <a:buChar char="•"/>
              <a:tabLst/>
            </a:pPr>
            <a:r>
              <a:rPr lang="fr-FR" altLang="fr-FR" sz="2400" dirty="0">
                <a:solidFill>
                  <a:schemeClr val="accent1">
                    <a:lumMod val="75000"/>
                  </a:schemeClr>
                </a:solidFill>
                <a:latin typeface="+mn-lt"/>
                <a:cs typeface="Arial" panose="020B0604020202020204" pitchFamily="34" charset="0"/>
              </a:rPr>
              <a:t>Et être relayé au niveau </a:t>
            </a:r>
            <a:r>
              <a:rPr lang="fr-FR" altLang="fr-FR" sz="2400" dirty="0" smtClean="0">
                <a:solidFill>
                  <a:schemeClr val="accent1">
                    <a:lumMod val="75000"/>
                  </a:schemeClr>
                </a:solidFill>
                <a:latin typeface="+mn-lt"/>
                <a:cs typeface="Arial" panose="020B0604020202020204" pitchFamily="34" charset="0"/>
              </a:rPr>
              <a:t>international</a:t>
            </a:r>
            <a:r>
              <a:rPr lang="fr-FR" altLang="fr-FR" sz="2400" dirty="0">
                <a:solidFill>
                  <a:schemeClr val="accent1">
                    <a:lumMod val="75000"/>
                  </a:schemeClr>
                </a:solidFill>
                <a:latin typeface="+mn-lt"/>
                <a:cs typeface="Arial" panose="020B0604020202020204" pitchFamily="34" charset="0"/>
              </a:rPr>
              <a:t>, comme cela est le cas avec la Délégation de l’Union Européenne.</a:t>
            </a:r>
          </a:p>
        </p:txBody>
      </p:sp>
    </p:spTree>
    <p:extLst>
      <p:ext uri="{BB962C8B-B14F-4D97-AF65-F5344CB8AC3E}">
        <p14:creationId xmlns:p14="http://schemas.microsoft.com/office/powerpoint/2010/main" val="230152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Lancement du programme MED </a:t>
            </a:r>
            <a:r>
              <a:rPr lang="fr-FR" sz="2800" b="1" dirty="0" err="1" smtClean="0">
                <a:solidFill>
                  <a:srgbClr val="404793"/>
                </a:solidFill>
                <a:ea typeface="Calibri" panose="020F0502020204030204" pitchFamily="34" charset="0"/>
                <a:cs typeface="Arial" panose="020B0604020202020204" pitchFamily="34" charset="0"/>
              </a:rPr>
              <a:t>MSMEs</a:t>
            </a:r>
            <a:r>
              <a:rPr lang="fr-FR" sz="2800" b="1" dirty="0" smtClean="0">
                <a:solidFill>
                  <a:srgbClr val="404793"/>
                </a:solidFill>
                <a:ea typeface="Calibri" panose="020F0502020204030204" pitchFamily="34" charset="0"/>
                <a:cs typeface="Arial" panose="020B0604020202020204" pitchFamily="34" charset="0"/>
              </a:rPr>
              <a:t> en Tunisie </a:t>
            </a:r>
            <a:endParaRPr lang="fr-FR" sz="2800" b="1" dirty="0">
              <a:solidFill>
                <a:srgbClr val="404793"/>
              </a:solidFill>
              <a:ea typeface="Calibri" panose="020F0502020204030204" pitchFamily="34" charset="0"/>
              <a:cs typeface="Arial" panose="020B0604020202020204" pitchFamily="34" charset="0"/>
            </a:endParaRPr>
          </a:p>
        </p:txBody>
      </p:sp>
      <p:sp>
        <p:nvSpPr>
          <p:cNvPr id="2" name="ZoneTexte 1"/>
          <p:cNvSpPr txBox="1"/>
          <p:nvPr/>
        </p:nvSpPr>
        <p:spPr>
          <a:xfrm>
            <a:off x="562739" y="960814"/>
            <a:ext cx="8041709" cy="5632311"/>
          </a:xfrm>
          <a:prstGeom prst="rect">
            <a:avLst/>
          </a:prstGeom>
          <a:noFill/>
        </p:spPr>
        <p:txBody>
          <a:bodyPr wrap="square" rtlCol="0">
            <a:spAutoFit/>
          </a:bodyPr>
          <a:lstStyle/>
          <a:p>
            <a:pPr algn="just"/>
            <a:r>
              <a:rPr lang="fr-FR" sz="2400" dirty="0" smtClean="0">
                <a:solidFill>
                  <a:schemeClr val="accent1">
                    <a:lumMod val="75000"/>
                  </a:schemeClr>
                </a:solidFill>
                <a:cs typeface="Arial" panose="020B0604020202020204" pitchFamily="34" charset="0"/>
              </a:rPr>
              <a:t>Recrutement d’un expert national pour le renforcement des capacités et l’appui du SBAC en Juin 2020 autour des activités suivantes:</a:t>
            </a:r>
          </a:p>
          <a:p>
            <a:pPr marL="285750" indent="-285750" algn="just">
              <a:buFont typeface="Arial" panose="020B0604020202020204" pitchFamily="34" charset="0"/>
              <a:buChar char="•"/>
            </a:pPr>
            <a:r>
              <a:rPr lang="fr-FR" sz="2400" dirty="0">
                <a:solidFill>
                  <a:schemeClr val="accent1">
                    <a:lumMod val="75000"/>
                  </a:schemeClr>
                </a:solidFill>
                <a:cs typeface="Arial" panose="020B0604020202020204" pitchFamily="34" charset="0"/>
              </a:rPr>
              <a:t>La </a:t>
            </a:r>
            <a:r>
              <a:rPr lang="fr-FR" sz="2400" dirty="0" smtClean="0">
                <a:solidFill>
                  <a:schemeClr val="accent1">
                    <a:lumMod val="75000"/>
                  </a:schemeClr>
                </a:solidFill>
                <a:cs typeface="Arial" panose="020B0604020202020204" pitchFamily="34" charset="0"/>
              </a:rPr>
              <a:t>coordination entre le SBAC, les </a:t>
            </a:r>
            <a:r>
              <a:rPr lang="fr-FR" sz="2400" dirty="0">
                <a:solidFill>
                  <a:schemeClr val="accent1">
                    <a:lumMod val="75000"/>
                  </a:schemeClr>
                </a:solidFill>
                <a:cs typeface="Arial" panose="020B0604020202020204" pitchFamily="34" charset="0"/>
              </a:rPr>
              <a:t>experts régionaux et </a:t>
            </a:r>
            <a:r>
              <a:rPr lang="fr-FR" sz="2400" dirty="0" smtClean="0">
                <a:solidFill>
                  <a:schemeClr val="accent1">
                    <a:lumMod val="75000"/>
                  </a:schemeClr>
                </a:solidFill>
                <a:cs typeface="Arial" panose="020B0604020202020204" pitchFamily="34" charset="0"/>
              </a:rPr>
              <a:t>internationaux et contribuer à l’élaboration et la validation des documents du projet</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Identification des acteurs clefs de l’écosystème tunisien (professionnels et experts publics et privés) et la constitution de 2 groupes de travail autour des thématiques de l’accès au financement des </a:t>
            </a:r>
            <a:r>
              <a:rPr lang="fr-FR" sz="2400" dirty="0" err="1" smtClean="0">
                <a:solidFill>
                  <a:schemeClr val="accent1">
                    <a:lumMod val="75000"/>
                  </a:schemeClr>
                </a:solidFill>
                <a:cs typeface="Arial" panose="020B0604020202020204" pitchFamily="34" charset="0"/>
              </a:rPr>
              <a:t>TPMEs</a:t>
            </a:r>
            <a:r>
              <a:rPr lang="fr-FR" sz="2400" dirty="0" smtClean="0">
                <a:solidFill>
                  <a:schemeClr val="accent1">
                    <a:lumMod val="75000"/>
                  </a:schemeClr>
                </a:solidFill>
                <a:cs typeface="Arial" panose="020B0604020202020204" pitchFamily="34" charset="0"/>
              </a:rPr>
              <a:t> et  l’internationalisation/développement des exportations (plus de 25 membres par thématique)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Contribuer à l’élaboration des questionnaires et l’administration des </a:t>
            </a:r>
            <a:r>
              <a:rPr lang="fr-FR" sz="2400" dirty="0">
                <a:solidFill>
                  <a:schemeClr val="accent1">
                    <a:lumMod val="75000"/>
                  </a:schemeClr>
                </a:solidFill>
                <a:cs typeface="Arial" panose="020B0604020202020204" pitchFamily="34" charset="0"/>
              </a:rPr>
              <a:t>enquêtes sur l’accès au financement et l’accès aux </a:t>
            </a:r>
            <a:r>
              <a:rPr lang="fr-FR" sz="2400" dirty="0" smtClean="0">
                <a:solidFill>
                  <a:schemeClr val="accent1">
                    <a:lumMod val="75000"/>
                  </a:schemeClr>
                </a:solidFill>
                <a:cs typeface="Arial" panose="020B0604020202020204" pitchFamily="34" charset="0"/>
              </a:rPr>
              <a:t>marchés au </a:t>
            </a:r>
            <a:r>
              <a:rPr lang="fr-FR" sz="2400" dirty="0">
                <a:solidFill>
                  <a:schemeClr val="accent1">
                    <a:lumMod val="75000"/>
                  </a:schemeClr>
                </a:solidFill>
                <a:cs typeface="Arial" panose="020B0604020202020204" pitchFamily="34" charset="0"/>
              </a:rPr>
              <a:t>niveau </a:t>
            </a:r>
            <a:r>
              <a:rPr lang="fr-FR" sz="2400" dirty="0" smtClean="0">
                <a:solidFill>
                  <a:schemeClr val="accent1">
                    <a:lumMod val="75000"/>
                  </a:schemeClr>
                </a:solidFill>
                <a:cs typeface="Arial" panose="020B0604020202020204" pitchFamily="34" charset="0"/>
              </a:rPr>
              <a:t>national</a:t>
            </a:r>
          </a:p>
        </p:txBody>
      </p:sp>
    </p:spTree>
    <p:extLst>
      <p:ext uri="{BB962C8B-B14F-4D97-AF65-F5344CB8AC3E}">
        <p14:creationId xmlns:p14="http://schemas.microsoft.com/office/powerpoint/2010/main" val="341879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Lancement du programme MED </a:t>
            </a:r>
            <a:r>
              <a:rPr lang="fr-FR" sz="2800" b="1" dirty="0" err="1" smtClean="0">
                <a:solidFill>
                  <a:srgbClr val="404793"/>
                </a:solidFill>
                <a:ea typeface="Calibri" panose="020F0502020204030204" pitchFamily="34" charset="0"/>
                <a:cs typeface="Arial" panose="020B0604020202020204" pitchFamily="34" charset="0"/>
              </a:rPr>
              <a:t>MSMEs</a:t>
            </a:r>
            <a:r>
              <a:rPr lang="fr-FR" sz="2800" b="1" dirty="0" smtClean="0">
                <a:solidFill>
                  <a:srgbClr val="404793"/>
                </a:solidFill>
                <a:ea typeface="Calibri" panose="020F0502020204030204" pitchFamily="34" charset="0"/>
                <a:cs typeface="Arial" panose="020B0604020202020204" pitchFamily="34" charset="0"/>
              </a:rPr>
              <a:t> en Tunisie </a:t>
            </a:r>
            <a:endParaRPr lang="fr-FR" sz="2800" b="1" dirty="0">
              <a:solidFill>
                <a:srgbClr val="404793"/>
              </a:solidFill>
              <a:ea typeface="Calibri" panose="020F0502020204030204" pitchFamily="34" charset="0"/>
              <a:cs typeface="Arial" panose="020B0604020202020204" pitchFamily="34" charset="0"/>
            </a:endParaRPr>
          </a:p>
        </p:txBody>
      </p:sp>
      <p:sp>
        <p:nvSpPr>
          <p:cNvPr id="2" name="ZoneTexte 1"/>
          <p:cNvSpPr txBox="1"/>
          <p:nvPr/>
        </p:nvSpPr>
        <p:spPr>
          <a:xfrm>
            <a:off x="551145" y="1196437"/>
            <a:ext cx="8041709" cy="5262979"/>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L’établissement des </a:t>
            </a:r>
            <a:r>
              <a:rPr lang="fr-FR" sz="2400" dirty="0">
                <a:solidFill>
                  <a:schemeClr val="accent1">
                    <a:lumMod val="75000"/>
                  </a:schemeClr>
                </a:solidFill>
                <a:cs typeface="Arial" panose="020B0604020202020204" pitchFamily="34" charset="0"/>
              </a:rPr>
              <a:t>fiches actions thématiques sur </a:t>
            </a:r>
            <a:r>
              <a:rPr lang="fr-FR" sz="2400" dirty="0" smtClean="0">
                <a:solidFill>
                  <a:schemeClr val="accent1">
                    <a:lumMod val="75000"/>
                  </a:schemeClr>
                </a:solidFill>
                <a:cs typeface="Arial" panose="020B0604020202020204" pitchFamily="34" charset="0"/>
              </a:rPr>
              <a:t>les mesures du gouvernement mise en place suite à </a:t>
            </a:r>
            <a:r>
              <a:rPr lang="fr-FR" sz="2400" dirty="0">
                <a:solidFill>
                  <a:schemeClr val="accent1">
                    <a:lumMod val="75000"/>
                  </a:schemeClr>
                </a:solidFill>
                <a:cs typeface="Arial" panose="020B0604020202020204" pitchFamily="34" charset="0"/>
              </a:rPr>
              <a:t>la pandémie </a:t>
            </a:r>
            <a:r>
              <a:rPr lang="fr-FR" sz="2400" dirty="0" smtClean="0">
                <a:solidFill>
                  <a:schemeClr val="accent1">
                    <a:lumMod val="75000"/>
                  </a:schemeClr>
                </a:solidFill>
                <a:cs typeface="Arial" panose="020B0604020202020204" pitchFamily="34" charset="0"/>
              </a:rPr>
              <a:t>COVID-19 et visant à soutenir les </a:t>
            </a:r>
            <a:r>
              <a:rPr lang="fr-FR" sz="2400" dirty="0" err="1" smtClean="0">
                <a:solidFill>
                  <a:schemeClr val="accent1">
                    <a:lumMod val="75000"/>
                  </a:schemeClr>
                </a:solidFill>
                <a:cs typeface="Arial" panose="020B0604020202020204" pitchFamily="34" charset="0"/>
              </a:rPr>
              <a:t>TPMEs</a:t>
            </a:r>
            <a:r>
              <a:rPr lang="fr-FR" sz="2400" dirty="0" smtClean="0">
                <a:solidFill>
                  <a:schemeClr val="accent1">
                    <a:lumMod val="75000"/>
                  </a:schemeClr>
                </a:solidFill>
                <a:cs typeface="Arial" panose="020B0604020202020204" pitchFamily="34" charset="0"/>
              </a:rPr>
              <a:t> pour faire face à la crise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 mobilisation des membres des groupes de travail, en s’assurant de leur présence et leur implication dans le dialogue public-privé engagé sur les 2 thématiques </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 participation et la contribution à l’animation de l’événement de lancement du programme MED MSME en Aout 2020 ainsi que les réunions des 2 groupes thématiques organisées le mois de Novembre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Conseiller et assister le SBAC dans la mise en œuvre des activités du programme et la discussion et la validation de la feuille de route à mettre en œuvre en 2021</a:t>
            </a:r>
          </a:p>
        </p:txBody>
      </p:sp>
    </p:spTree>
    <p:extLst>
      <p:ext uri="{BB962C8B-B14F-4D97-AF65-F5344CB8AC3E}">
        <p14:creationId xmlns:p14="http://schemas.microsoft.com/office/powerpoint/2010/main" val="177672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L’apport du programme MED MSME au niveau national</a:t>
            </a:r>
            <a:endParaRPr lang="fr-FR" sz="2800" b="1" dirty="0">
              <a:solidFill>
                <a:srgbClr val="404793"/>
              </a:solidFill>
              <a:ea typeface="Calibri" panose="020F0502020204030204" pitchFamily="34" charset="0"/>
              <a:cs typeface="Arial" panose="020B0604020202020204" pitchFamily="34" charset="0"/>
            </a:endParaRPr>
          </a:p>
        </p:txBody>
      </p:sp>
      <p:sp>
        <p:nvSpPr>
          <p:cNvPr id="2" name="ZoneTexte 1"/>
          <p:cNvSpPr txBox="1"/>
          <p:nvPr/>
        </p:nvSpPr>
        <p:spPr>
          <a:xfrm>
            <a:off x="551145" y="1196437"/>
            <a:ext cx="8041709" cy="4893647"/>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La mobilisation des acteurs publics-privés et l’animation d’un débat national autour de 2 thématiques cruciales et vitales pour le développement des </a:t>
            </a:r>
            <a:r>
              <a:rPr lang="fr-FR" sz="2400" dirty="0" err="1" smtClean="0">
                <a:solidFill>
                  <a:schemeClr val="accent1">
                    <a:lumMod val="75000"/>
                  </a:schemeClr>
                </a:solidFill>
                <a:cs typeface="Arial" panose="020B0604020202020204" pitchFamily="34" charset="0"/>
              </a:rPr>
              <a:t>TPMEs</a:t>
            </a:r>
            <a:r>
              <a:rPr lang="fr-FR" sz="2400" dirty="0" smtClean="0">
                <a:solidFill>
                  <a:schemeClr val="accent1">
                    <a:lumMod val="75000"/>
                  </a:schemeClr>
                </a:solidFill>
                <a:cs typeface="Arial" panose="020B0604020202020204" pitchFamily="34" charset="0"/>
              </a:rPr>
              <a:t> en Tunisie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Sensibiliser et informer les parties prenantes autour des actions menées en Tunisie sur les 2 thématiques et les amener à prioriser les axes à mettre en œuvre ensemble au niveau national</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Avoir une approche structurée du SBAC avec l’appui de l’expert national pour exporter de bonnes pratiques et les partager au niveau régional</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Coordination et coopération étroite entre le SBAC, l’expert national et les experts internationaux pour ramener les bonnes pratiques régionales au niveau local </a:t>
            </a:r>
          </a:p>
        </p:txBody>
      </p:sp>
    </p:spTree>
    <p:extLst>
      <p:ext uri="{BB962C8B-B14F-4D97-AF65-F5344CB8AC3E}">
        <p14:creationId xmlns:p14="http://schemas.microsoft.com/office/powerpoint/2010/main" val="3015402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523220"/>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L’apport des experts régionaux au niveau national</a:t>
            </a:r>
            <a:endParaRPr lang="fr-FR" sz="2800" b="1" dirty="0">
              <a:solidFill>
                <a:srgbClr val="404793"/>
              </a:solidFill>
              <a:ea typeface="Calibri" panose="020F0502020204030204" pitchFamily="34" charset="0"/>
              <a:cs typeface="Arial" panose="020B0604020202020204" pitchFamily="34" charset="0"/>
            </a:endParaRPr>
          </a:p>
        </p:txBody>
      </p:sp>
      <p:sp>
        <p:nvSpPr>
          <p:cNvPr id="8" name="ZoneTexte 7"/>
          <p:cNvSpPr txBox="1"/>
          <p:nvPr/>
        </p:nvSpPr>
        <p:spPr>
          <a:xfrm>
            <a:off x="551145" y="1196437"/>
            <a:ext cx="8041709" cy="5262979"/>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Préparation des questionnaires sur les 2 thématiques afin de lancer une enquête terrain visant à proposer au final une feuille de route basée sur une approche </a:t>
            </a:r>
            <a:r>
              <a:rPr lang="fr-FR" sz="2400" dirty="0" err="1" smtClean="0">
                <a:solidFill>
                  <a:schemeClr val="accent1">
                    <a:lumMod val="75000"/>
                  </a:schemeClr>
                </a:solidFill>
                <a:cs typeface="Arial" panose="020B0604020202020204" pitchFamily="34" charset="0"/>
              </a:rPr>
              <a:t>Bottom</a:t>
            </a:r>
            <a:r>
              <a:rPr lang="fr-FR" sz="2400" dirty="0" smtClean="0">
                <a:solidFill>
                  <a:schemeClr val="accent1">
                    <a:lumMod val="75000"/>
                  </a:schemeClr>
                </a:solidFill>
                <a:cs typeface="Arial" panose="020B0604020202020204" pitchFamily="34" charset="0"/>
              </a:rPr>
              <a:t>-Up</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Contribution à l’animation des groupes de travail et la présentation des résultats des enquêtes afin de stimuler le débat public privé lors des </a:t>
            </a:r>
            <a:r>
              <a:rPr lang="fr-FR" sz="2400" dirty="0" smtClean="0">
                <a:solidFill>
                  <a:schemeClr val="accent1">
                    <a:lumMod val="75000"/>
                  </a:schemeClr>
                </a:solidFill>
                <a:cs typeface="Arial" panose="020B0604020202020204" pitchFamily="34" charset="0"/>
              </a:rPr>
              <a:t>réunions </a:t>
            </a:r>
            <a:r>
              <a:rPr lang="fr-FR" sz="2400" dirty="0" smtClean="0">
                <a:solidFill>
                  <a:schemeClr val="accent1">
                    <a:lumMod val="75000"/>
                  </a:schemeClr>
                </a:solidFill>
                <a:cs typeface="Arial" panose="020B0604020202020204" pitchFamily="34" charset="0"/>
              </a:rPr>
              <a:t>des GT</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Identification des réponses du gouvernement à la COVID-19 en matière d’accès au financement et d’accès aux marchés</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Identification des défis et des opportunités relatives aux 2 thématiques et proposition d’axes d’intervention innovants avec une vision régionale et internationale</a:t>
            </a:r>
          </a:p>
          <a:p>
            <a:pPr marL="285750" indent="-285750" algn="just">
              <a:buFont typeface="Arial" panose="020B0604020202020204" pitchFamily="34" charset="0"/>
              <a:buChar char="•"/>
            </a:pPr>
            <a:r>
              <a:rPr lang="fr-FR" sz="2400" dirty="0" smtClean="0">
                <a:solidFill>
                  <a:schemeClr val="accent1">
                    <a:lumMod val="75000"/>
                  </a:schemeClr>
                </a:solidFill>
                <a:cs typeface="Arial" panose="020B0604020202020204" pitchFamily="34" charset="0"/>
              </a:rPr>
              <a:t>Faciliter les échanges régionaux et le partage d’expérience et de bonnes pratiques au sein du programme </a:t>
            </a:r>
          </a:p>
          <a:p>
            <a:pPr marL="285750" indent="-285750" algn="just">
              <a:buFont typeface="Arial" panose="020B0604020202020204" pitchFamily="34" charset="0"/>
              <a:buChar char="•"/>
            </a:pPr>
            <a:endParaRPr lang="fr-FR" sz="2400" dirty="0" smtClean="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504847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16" name="Image 15"/>
          <p:cNvPicPr>
            <a:picLocks noChangeAspect="1"/>
          </p:cNvPicPr>
          <p:nvPr/>
        </p:nvPicPr>
        <p:blipFill>
          <a:blip r:embed="rId2"/>
          <a:stretch>
            <a:fillRect/>
          </a:stretch>
        </p:blipFill>
        <p:spPr>
          <a:xfrm>
            <a:off x="5994597" y="5547886"/>
            <a:ext cx="3149403" cy="1514902"/>
          </a:xfrm>
          <a:prstGeom prst="rect">
            <a:avLst/>
          </a:prstGeom>
        </p:spPr>
      </p:pic>
      <p:sp>
        <p:nvSpPr>
          <p:cNvPr id="11" name="Rectangle 10">
            <a:extLst>
              <a:ext uri="{FF2B5EF4-FFF2-40B4-BE49-F238E27FC236}">
                <a16:creationId xmlns:a16="http://schemas.microsoft.com/office/drawing/2014/main" id="{CE4153CA-509C-4A77-AA8E-3FD4FFBB18F9}"/>
              </a:ext>
            </a:extLst>
          </p:cNvPr>
          <p:cNvSpPr>
            <a:spLocks noChangeArrowheads="1"/>
          </p:cNvSpPr>
          <p:nvPr/>
        </p:nvSpPr>
        <p:spPr bwMode="auto">
          <a:xfrm>
            <a:off x="1514480" y="2143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582966D-6113-4D9B-98F6-C9A0A9555735}"/>
              </a:ext>
            </a:extLst>
          </p:cNvPr>
          <p:cNvSpPr txBox="1"/>
          <p:nvPr/>
        </p:nvSpPr>
        <p:spPr>
          <a:xfrm>
            <a:off x="192919" y="286407"/>
            <a:ext cx="8758162" cy="954107"/>
          </a:xfrm>
          <a:prstGeom prst="rect">
            <a:avLst/>
          </a:prstGeom>
          <a:noFill/>
        </p:spPr>
        <p:txBody>
          <a:bodyPr wrap="square" rtlCol="0">
            <a:spAutoFit/>
          </a:bodyPr>
          <a:lstStyle/>
          <a:p>
            <a:pPr algn="ctr"/>
            <a:r>
              <a:rPr lang="fr-FR" sz="2800" b="1" dirty="0" smtClean="0">
                <a:solidFill>
                  <a:srgbClr val="404793"/>
                </a:solidFill>
                <a:ea typeface="Calibri" panose="020F0502020204030204" pitchFamily="34" charset="0"/>
                <a:cs typeface="Arial" panose="020B0604020202020204" pitchFamily="34" charset="0"/>
              </a:rPr>
              <a:t>Les axes prioritaires identifiés lors du dialogue public-privé</a:t>
            </a:r>
            <a:endParaRPr lang="fr-FR" sz="2800" b="1" dirty="0">
              <a:solidFill>
                <a:srgbClr val="404793"/>
              </a:solidFill>
              <a:ea typeface="Calibri" panose="020F0502020204030204" pitchFamily="34" charset="0"/>
              <a:cs typeface="Arial" panose="020B0604020202020204" pitchFamily="34" charset="0"/>
            </a:endParaRPr>
          </a:p>
        </p:txBody>
      </p:sp>
      <p:sp>
        <p:nvSpPr>
          <p:cNvPr id="5" name="Rectangle 2"/>
          <p:cNvSpPr>
            <a:spLocks noChangeArrowheads="1"/>
          </p:cNvSpPr>
          <p:nvPr/>
        </p:nvSpPr>
        <p:spPr bwMode="auto">
          <a:xfrm>
            <a:off x="448271" y="1410289"/>
            <a:ext cx="8247457" cy="523733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lvl="0" indent="-342900" algn="just" eaLnBrk="0" fontAlgn="base" hangingPunct="0">
              <a:spcBef>
                <a:spcPct val="0"/>
              </a:spcBef>
              <a:spcAft>
                <a:spcPct val="0"/>
              </a:spcAft>
              <a:buFont typeface="Arial" panose="020B0604020202020204" pitchFamily="34" charset="0"/>
              <a:buChar char="•"/>
            </a:pPr>
            <a:r>
              <a:rPr lang="fr-FR" altLang="fr-FR" sz="2400" dirty="0">
                <a:solidFill>
                  <a:schemeClr val="accent1">
                    <a:lumMod val="75000"/>
                  </a:schemeClr>
                </a:solidFill>
              </a:rPr>
              <a:t>Faciliter la transition du secteur financier vers la finance alternative en soutenant l'adoption du DSP2 de </a:t>
            </a:r>
            <a:r>
              <a:rPr lang="fr-FR" altLang="fr-FR" sz="2400" dirty="0" smtClean="0">
                <a:solidFill>
                  <a:schemeClr val="accent1">
                    <a:lumMod val="75000"/>
                  </a:schemeClr>
                </a:solidFill>
              </a:rPr>
              <a:t>l'UE</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Renforcer la micro finance et relever le plafond des crédits</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Développer l’impact du fonds national de garantie pour soutenir les mécanismes de financement alternatifs et innovants et notamment pour les femmes</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Développer les fonds d’investissements et les rendre plus attractifs aux bailleurs de fonds internationaux</a:t>
            </a:r>
          </a:p>
          <a:p>
            <a:pPr marL="342900" lvl="0" indent="-342900" algn="just" eaLnBrk="0" fontAlgn="base" hangingPunct="0">
              <a:spcBef>
                <a:spcPct val="0"/>
              </a:spcBef>
              <a:spcAft>
                <a:spcPct val="0"/>
              </a:spcAft>
              <a:buFont typeface="Arial" panose="020B0604020202020204" pitchFamily="34" charset="0"/>
              <a:buChar char="•"/>
            </a:pPr>
            <a:r>
              <a:rPr lang="fr-FR" sz="2400" dirty="0" smtClean="0">
                <a:solidFill>
                  <a:schemeClr val="accent1">
                    <a:lumMod val="75000"/>
                  </a:schemeClr>
                </a:solidFill>
              </a:rPr>
              <a:t>Soutenir l’effort national </a:t>
            </a:r>
            <a:r>
              <a:rPr lang="fr-FR" sz="2400" dirty="0">
                <a:solidFill>
                  <a:schemeClr val="accent1">
                    <a:lumMod val="75000"/>
                  </a:schemeClr>
                </a:solidFill>
              </a:rPr>
              <a:t> </a:t>
            </a:r>
            <a:r>
              <a:rPr lang="fr-FR" sz="2400" dirty="0" smtClean="0">
                <a:solidFill>
                  <a:schemeClr val="accent1">
                    <a:lumMod val="75000"/>
                  </a:schemeClr>
                </a:solidFill>
              </a:rPr>
              <a:t>d’élaboration </a:t>
            </a:r>
            <a:r>
              <a:rPr lang="fr-FR" sz="2400" dirty="0">
                <a:solidFill>
                  <a:schemeClr val="accent1">
                    <a:lumMod val="75000"/>
                  </a:schemeClr>
                </a:solidFill>
              </a:rPr>
              <a:t>des politiques spécifiques pour le service de paiement électronique </a:t>
            </a:r>
            <a:r>
              <a:rPr lang="fr-FR" sz="2400" dirty="0" smtClean="0">
                <a:solidFill>
                  <a:schemeClr val="accent1">
                    <a:lumMod val="75000"/>
                  </a:schemeClr>
                </a:solidFill>
              </a:rPr>
              <a:t>(</a:t>
            </a:r>
            <a:r>
              <a:rPr lang="fr-FR" sz="2400" dirty="0">
                <a:solidFill>
                  <a:schemeClr val="accent1">
                    <a:lumMod val="75000"/>
                  </a:schemeClr>
                </a:solidFill>
              </a:rPr>
              <a:t>numérisation des paiements</a:t>
            </a:r>
            <a:r>
              <a:rPr lang="fr-FR" sz="2400" dirty="0" smtClean="0">
                <a:solidFill>
                  <a:schemeClr val="accent1">
                    <a:lumMod val="75000"/>
                  </a:schemeClr>
                </a:solidFill>
              </a:rPr>
              <a:t>) et leur mise en </a:t>
            </a:r>
            <a:r>
              <a:rPr lang="fr-FR" sz="2400" dirty="0" err="1" smtClean="0">
                <a:solidFill>
                  <a:schemeClr val="accent1">
                    <a:lumMod val="75000"/>
                  </a:schemeClr>
                </a:solidFill>
              </a:rPr>
              <a:t>oeuvre</a:t>
            </a:r>
            <a:r>
              <a:rPr lang="fr-FR" sz="2400" dirty="0" smtClean="0">
                <a:solidFill>
                  <a:schemeClr val="accent1">
                    <a:lumMod val="75000"/>
                  </a:schemeClr>
                </a:solidFill>
              </a:rPr>
              <a:t>. </a:t>
            </a:r>
          </a:p>
          <a:p>
            <a:pPr marL="342900" lvl="0" indent="-342900" algn="just" eaLnBrk="0" fontAlgn="base" hangingPunct="0">
              <a:spcBef>
                <a:spcPct val="0"/>
              </a:spcBef>
              <a:spcAft>
                <a:spcPct val="0"/>
              </a:spcAft>
              <a:buFont typeface="Arial" panose="020B0604020202020204" pitchFamily="34" charset="0"/>
              <a:buChar char="•"/>
            </a:pPr>
            <a:r>
              <a:rPr lang="fr-FR" altLang="fr-FR" sz="2400" dirty="0" smtClean="0">
                <a:solidFill>
                  <a:schemeClr val="accent1">
                    <a:lumMod val="75000"/>
                  </a:schemeClr>
                </a:solidFill>
              </a:rPr>
              <a:t>Soutenir le financement via Business </a:t>
            </a:r>
            <a:r>
              <a:rPr lang="fr-FR" altLang="fr-FR" sz="2400" dirty="0" err="1" smtClean="0">
                <a:solidFill>
                  <a:schemeClr val="accent1">
                    <a:lumMod val="75000"/>
                  </a:schemeClr>
                </a:solidFill>
              </a:rPr>
              <a:t>Angels</a:t>
            </a:r>
            <a:r>
              <a:rPr lang="fr-FR" altLang="fr-FR" sz="2400" dirty="0" smtClean="0">
                <a:solidFill>
                  <a:schemeClr val="accent1">
                    <a:lumMod val="75000"/>
                  </a:schemeClr>
                </a:solidFill>
              </a:rPr>
              <a:t>, prêts d’honneur et </a:t>
            </a:r>
            <a:r>
              <a:rPr lang="fr-FR" altLang="fr-FR" sz="2400" dirty="0" err="1" smtClean="0">
                <a:solidFill>
                  <a:schemeClr val="accent1">
                    <a:lumMod val="75000"/>
                  </a:schemeClr>
                </a:solidFill>
              </a:rPr>
              <a:t>crowdfunding</a:t>
            </a:r>
            <a:endParaRPr lang="fr-FR" altLang="fr-FR" sz="2400" dirty="0">
              <a:solidFill>
                <a:schemeClr val="accent1">
                  <a:lumMod val="75000"/>
                </a:schemeClr>
              </a:solidFill>
            </a:endParaRPr>
          </a:p>
          <a:p>
            <a:pPr marL="342900" lvl="0" indent="-342900" eaLnBrk="0" fontAlgn="base" hangingPunct="0">
              <a:spcBef>
                <a:spcPct val="0"/>
              </a:spcBef>
              <a:spcAft>
                <a:spcPct val="0"/>
              </a:spcAft>
              <a:buFont typeface="Arial" panose="020B0604020202020204" pitchFamily="34" charset="0"/>
              <a:buChar char="•"/>
            </a:pPr>
            <a:endParaRPr lang="fr-FR" altLang="fr-FR" sz="2400" dirty="0">
              <a:solidFill>
                <a:schemeClr val="accent1">
                  <a:lumMod val="75000"/>
                </a:schemeClr>
              </a:solidFill>
            </a:endParaRPr>
          </a:p>
          <a:p>
            <a:pPr marL="342900" lvl="0" indent="-342900" eaLnBrk="0" fontAlgn="base" hangingPunct="0">
              <a:spcBef>
                <a:spcPct val="0"/>
              </a:spcBef>
              <a:spcAft>
                <a:spcPct val="0"/>
              </a:spcAft>
              <a:buFont typeface="Arial" panose="020B0604020202020204" pitchFamily="34" charset="0"/>
              <a:buChar char="•"/>
            </a:pPr>
            <a:r>
              <a:rPr kumimoji="0" lang="fr-FR" altLang="fr-FR" sz="6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138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22402</TotalTime>
  <Words>1227</Words>
  <Application>Microsoft Office PowerPoint</Application>
  <PresentationFormat>Personnalisé</PresentationFormat>
  <Paragraphs>91</Paragraphs>
  <Slides>12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k.nefla@gmail.com</dc:creator>
  <cp:lastModifiedBy>Douja Gharbi</cp:lastModifiedBy>
  <cp:revision>386</cp:revision>
  <dcterms:created xsi:type="dcterms:W3CDTF">2019-11-26T15:57:38Z</dcterms:created>
  <dcterms:modified xsi:type="dcterms:W3CDTF">2020-11-30T13:00:16Z</dcterms:modified>
</cp:coreProperties>
</file>