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0" r:id="rId1"/>
    <p:sldMasterId id="2147483702" r:id="rId2"/>
  </p:sldMasterIdLst>
  <p:notesMasterIdLst>
    <p:notesMasterId r:id="rId13"/>
  </p:notesMasterIdLst>
  <p:sldIdLst>
    <p:sldId id="337" r:id="rId3"/>
    <p:sldId id="485" r:id="rId4"/>
    <p:sldId id="479" r:id="rId5"/>
    <p:sldId id="480" r:id="rId6"/>
    <p:sldId id="482" r:id="rId7"/>
    <p:sldId id="483" r:id="rId8"/>
    <p:sldId id="484" r:id="rId9"/>
    <p:sldId id="474" r:id="rId10"/>
    <p:sldId id="481" r:id="rId11"/>
    <p:sldId id="467" r:id="rId12"/>
  </p:sldIdLst>
  <p:sldSz cx="9144000" cy="70199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Malherbe" initials="CM" lastIdx="16" clrIdx="0"/>
  <p:cmAuthor id="2" name="Burger, Gina" initials="BG" lastIdx="3" clrIdx="1"/>
  <p:cmAuthor id="3" name="Paolo Castrataro" initials="PC" lastIdx="3" clrIdx="2">
    <p:extLst>
      <p:ext uri="{19B8F6BF-5375-455C-9EA6-DF929625EA0E}">
        <p15:presenceInfo xmlns:p15="http://schemas.microsoft.com/office/powerpoint/2012/main" userId="Paolo Castrataro" providerId="None"/>
      </p:ext>
    </p:extLst>
  </p:cmAuthor>
  <p:cmAuthor id="4" name="Gina Burger" initials="GB" lastIdx="1" clrIdx="3">
    <p:extLst>
      <p:ext uri="{19B8F6BF-5375-455C-9EA6-DF929625EA0E}">
        <p15:presenceInfo xmlns:p15="http://schemas.microsoft.com/office/powerpoint/2012/main" userId="6601aa4b3a78a456" providerId="Windows Live"/>
      </p:ext>
    </p:extLst>
  </p:cmAuthor>
  <p:cmAuthor id="5" name="TANTTARI Liisa (NEAR)" initials="TL(" lastIdx="2" clrIdx="4">
    <p:extLst>
      <p:ext uri="{19B8F6BF-5375-455C-9EA6-DF929625EA0E}">
        <p15:presenceInfo xmlns:p15="http://schemas.microsoft.com/office/powerpoint/2012/main" userId="S-1-5-21-1606980848-2025429265-839522115-1171551" providerId="AD"/>
      </p:ext>
    </p:extLst>
  </p:cmAuthor>
  <p:cmAuthor id="6" name="Castrataro, Paolo" initials="CP" lastIdx="1" clrIdx="5">
    <p:extLst>
      <p:ext uri="{19B8F6BF-5375-455C-9EA6-DF929625EA0E}">
        <p15:presenceInfo xmlns:p15="http://schemas.microsoft.com/office/powerpoint/2012/main" userId="S::Paolo.Castrataro@gopa.de::813a2fd4-78d3-4981-b916-f60f40793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793"/>
    <a:srgbClr val="4DFC24"/>
    <a:srgbClr val="2CDB03"/>
    <a:srgbClr val="2AF65F"/>
    <a:srgbClr val="A80000"/>
    <a:srgbClr val="2988C8"/>
    <a:srgbClr val="84BA34"/>
    <a:srgbClr val="43B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68848" autoAdjust="0"/>
  </p:normalViewPr>
  <p:slideViewPr>
    <p:cSldViewPr snapToGrid="0" snapToObjects="1">
      <p:cViewPr varScale="1">
        <p:scale>
          <a:sx n="111" d="100"/>
          <a:sy n="111" d="100"/>
        </p:scale>
        <p:origin x="1536" y="114"/>
      </p:cViewPr>
      <p:guideLst>
        <p:guide orient="horz" pos="22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BFA0A-EEF3-4DFE-A8CE-C393EFBA67B0}" type="datetimeFigureOut">
              <a:rPr lang="en-US" smtClean="0"/>
              <a:pPr/>
              <a:t>12/1/2020</a:t>
            </a:fld>
            <a:endParaRPr lang="en-US"/>
          </a:p>
        </p:txBody>
      </p:sp>
      <p:sp>
        <p:nvSpPr>
          <p:cNvPr id="4" name="Slide Image Placeholder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75DFF-2F7A-434B-A2DB-B5A8B7041012}" type="slidenum">
              <a:rPr lang="en-US" smtClean="0"/>
              <a:pPr/>
              <a:t>‹#›</a:t>
            </a:fld>
            <a:endParaRPr lang="en-US"/>
          </a:p>
        </p:txBody>
      </p:sp>
    </p:spTree>
    <p:extLst>
      <p:ext uri="{BB962C8B-B14F-4D97-AF65-F5344CB8AC3E}">
        <p14:creationId xmlns:p14="http://schemas.microsoft.com/office/powerpoint/2010/main" val="11049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5BB34A-F2E8-4E54-8D2E-554B05D079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754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lgn="l" rtl="0"/>
              <a:t>3</a:t>
            </a:fld>
            <a:endParaRPr lang="en-US"/>
          </a:p>
        </p:txBody>
      </p:sp>
    </p:spTree>
    <p:extLst>
      <p:ext uri="{BB962C8B-B14F-4D97-AF65-F5344CB8AC3E}">
        <p14:creationId xmlns:p14="http://schemas.microsoft.com/office/powerpoint/2010/main" val="339231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lgn="l" rtl="0"/>
              <a:t>4</a:t>
            </a:fld>
            <a:endParaRPr lang="en-US"/>
          </a:p>
        </p:txBody>
      </p:sp>
    </p:spTree>
    <p:extLst>
      <p:ext uri="{BB962C8B-B14F-4D97-AF65-F5344CB8AC3E}">
        <p14:creationId xmlns:p14="http://schemas.microsoft.com/office/powerpoint/2010/main" val="60474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lgn="l" rtl="0"/>
              <a:t>5</a:t>
            </a:fld>
            <a:endParaRPr lang="en-US"/>
          </a:p>
        </p:txBody>
      </p:sp>
    </p:spTree>
    <p:extLst>
      <p:ext uri="{BB962C8B-B14F-4D97-AF65-F5344CB8AC3E}">
        <p14:creationId xmlns:p14="http://schemas.microsoft.com/office/powerpoint/2010/main" val="370160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lgn="l" rtl="0"/>
              <a:t>6</a:t>
            </a:fld>
            <a:endParaRPr lang="en-US"/>
          </a:p>
        </p:txBody>
      </p:sp>
    </p:spTree>
    <p:extLst>
      <p:ext uri="{BB962C8B-B14F-4D97-AF65-F5344CB8AC3E}">
        <p14:creationId xmlns:p14="http://schemas.microsoft.com/office/powerpoint/2010/main" val="272331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lgn="l" rtl="0"/>
              <a:t>8</a:t>
            </a:fld>
            <a:endParaRPr lang="en-US"/>
          </a:p>
        </p:txBody>
      </p:sp>
    </p:spTree>
    <p:extLst>
      <p:ext uri="{BB962C8B-B14F-4D97-AF65-F5344CB8AC3E}">
        <p14:creationId xmlns:p14="http://schemas.microsoft.com/office/powerpoint/2010/main" val="148490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en-GB" dirty="0"/>
          </a:p>
        </p:txBody>
      </p:sp>
      <p:sp>
        <p:nvSpPr>
          <p:cNvPr id="4" name="Espace réservé du numéro de diapositive 3"/>
          <p:cNvSpPr>
            <a:spLocks noGrp="1"/>
          </p:cNvSpPr>
          <p:nvPr>
            <p:ph type="sldNum" sz="quarter" idx="5"/>
          </p:nvPr>
        </p:nvSpPr>
        <p:spPr/>
        <p:txBody>
          <a:bodyPr/>
          <a:lstStyle/>
          <a:p>
            <a:fld id="{17E75DFF-2F7A-434B-A2DB-B5A8B7041012}" type="slidenum">
              <a:rPr lang="en-US" smtClean="0"/>
              <a:pPr algn="l" rtl="0"/>
              <a:t>9</a:t>
            </a:fld>
            <a:endParaRPr lang="en-US"/>
          </a:p>
        </p:txBody>
      </p:sp>
    </p:spTree>
    <p:extLst>
      <p:ext uri="{BB962C8B-B14F-4D97-AF65-F5344CB8AC3E}">
        <p14:creationId xmlns:p14="http://schemas.microsoft.com/office/powerpoint/2010/main" val="259967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5029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7546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73746"/>
            <a:ext cx="1971675" cy="594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73746"/>
            <a:ext cx="5800725" cy="59490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109757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
        <p:nvSpPr>
          <p:cNvPr id="7" name="ZoneTexte 6">
            <a:extLst>
              <a:ext uri="{FF2B5EF4-FFF2-40B4-BE49-F238E27FC236}">
                <a16:creationId xmlns:a16="http://schemas.microsoft.com/office/drawing/2014/main" id="{523E3E5C-558E-475E-BB78-B1EC94857C3E}"/>
              </a:ext>
            </a:extLst>
          </p:cNvPr>
          <p:cNvSpPr txBox="1"/>
          <p:nvPr userDrawn="1"/>
        </p:nvSpPr>
        <p:spPr>
          <a:xfrm>
            <a:off x="731520" y="6506431"/>
            <a:ext cx="1702191" cy="307777"/>
          </a:xfrm>
          <a:prstGeom prst="rect">
            <a:avLst/>
          </a:prstGeom>
          <a:noFill/>
        </p:spPr>
        <p:txBody>
          <a:bodyPr wrap="square" rtlCol="0">
            <a:spAutoFit/>
          </a:bodyPr>
          <a:lstStyle/>
          <a:p>
            <a:fld id="{049C2066-FC0F-45B3-97CD-CF7A31FAF69E}" type="slidenum">
              <a:rPr lang="fr-FR" sz="1400" smtClean="0"/>
              <a:t>‹#›</a:t>
            </a:fld>
            <a:endParaRPr lang="fr-FR" sz="1400" dirty="0"/>
          </a:p>
        </p:txBody>
      </p:sp>
    </p:spTree>
    <p:extLst>
      <p:ext uri="{BB962C8B-B14F-4D97-AF65-F5344CB8AC3E}">
        <p14:creationId xmlns:p14="http://schemas.microsoft.com/office/powerpoint/2010/main" val="336194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76122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44933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50107"/>
            <a:ext cx="7886700" cy="292009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697826"/>
            <a:ext cx="7886700" cy="153560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44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3089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747"/>
            <a:ext cx="7886700" cy="1356861"/>
          </a:xfrm>
        </p:spPr>
        <p:txBody>
          <a:bodyPr/>
          <a:lstStyle/>
          <a:p>
            <a:r>
              <a:rPr lang="en-US"/>
              <a:t>Click to edit Master title style</a:t>
            </a:r>
          </a:p>
        </p:txBody>
      </p:sp>
      <p:sp>
        <p:nvSpPr>
          <p:cNvPr id="3" name="Text Placeholder 2"/>
          <p:cNvSpPr>
            <a:spLocks noGrp="1"/>
          </p:cNvSpPr>
          <p:nvPr>
            <p:ph type="body" idx="1"/>
          </p:nvPr>
        </p:nvSpPr>
        <p:spPr>
          <a:xfrm>
            <a:off x="629842" y="1720857"/>
            <a:ext cx="3868340"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64223"/>
            <a:ext cx="3868340"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720857"/>
            <a:ext cx="3887391"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64223"/>
            <a:ext cx="3887391"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a:t>Draft V0</a:t>
            </a:r>
          </a:p>
        </p:txBody>
      </p:sp>
      <p:sp>
        <p:nvSpPr>
          <p:cNvPr id="9" name="Slide Number Placeholder 8"/>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083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a:t>Draft V0</a:t>
            </a:r>
          </a:p>
        </p:txBody>
      </p:sp>
      <p:sp>
        <p:nvSpPr>
          <p:cNvPr id="5" name="Slide Number Placeholder 4"/>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8589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a:t>Draft V0</a:t>
            </a:r>
          </a:p>
        </p:txBody>
      </p:sp>
      <p:sp>
        <p:nvSpPr>
          <p:cNvPr id="4" name="Slide Number Placeholder 3"/>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9410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010740"/>
            <a:ext cx="4629150" cy="49886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9554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010740"/>
            <a:ext cx="4629150" cy="49886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1167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a:t>
            </a:fld>
            <a:endParaRPr lang="fr-FR"/>
          </a:p>
        </p:txBody>
      </p:sp>
    </p:spTree>
    <p:extLst>
      <p:ext uri="{BB962C8B-B14F-4D97-AF65-F5344CB8AC3E}">
        <p14:creationId xmlns:p14="http://schemas.microsoft.com/office/powerpoint/2010/main" val="898910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a:t>
            </a:fld>
            <a:endParaRPr lang="fr-FR"/>
          </a:p>
        </p:txBody>
      </p:sp>
      <p:sp>
        <p:nvSpPr>
          <p:cNvPr id="7" name="ZoneTexte 6">
            <a:extLst>
              <a:ext uri="{FF2B5EF4-FFF2-40B4-BE49-F238E27FC236}">
                <a16:creationId xmlns:a16="http://schemas.microsoft.com/office/drawing/2014/main" id="{51D1A479-2364-43CF-B4BF-FE57D8DBAAF5}"/>
              </a:ext>
            </a:extLst>
          </p:cNvPr>
          <p:cNvSpPr txBox="1"/>
          <p:nvPr userDrawn="1"/>
        </p:nvSpPr>
        <p:spPr>
          <a:xfrm>
            <a:off x="731520" y="6506431"/>
            <a:ext cx="1702191" cy="307777"/>
          </a:xfrm>
          <a:prstGeom prst="rect">
            <a:avLst/>
          </a:prstGeom>
          <a:noFill/>
        </p:spPr>
        <p:txBody>
          <a:bodyPr wrap="square" rtlCol="0">
            <a:spAutoFit/>
          </a:bodyPr>
          <a:lstStyle/>
          <a:p>
            <a:fld id="{049C2066-FC0F-45B3-97CD-CF7A31FAF69E}" type="slidenum">
              <a:rPr lang="fr-FR" sz="1400" smtClean="0"/>
              <a:t>‹#›</a:t>
            </a:fld>
            <a:endParaRPr lang="fr-FR" sz="1400" dirty="0"/>
          </a:p>
        </p:txBody>
      </p:sp>
    </p:spTree>
    <p:extLst>
      <p:ext uri="{BB962C8B-B14F-4D97-AF65-F5344CB8AC3E}">
        <p14:creationId xmlns:p14="http://schemas.microsoft.com/office/powerpoint/2010/main" val="3098336048"/>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559837" y="1677971"/>
            <a:ext cx="8257592" cy="46761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endParaRPr kumimoji="0" lang="en-US" sz="39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6" name="Rectangle 5">
            <a:extLst>
              <a:ext uri="{FF2B5EF4-FFF2-40B4-BE49-F238E27FC236}">
                <a16:creationId xmlns:a16="http://schemas.microsoft.com/office/drawing/2014/main" id="{51B88D7F-E4ED-4864-8D36-73BF4E05191F}"/>
              </a:ext>
            </a:extLst>
          </p:cNvPr>
          <p:cNvSpPr>
            <a:spLocks/>
          </p:cNvSpPr>
          <p:nvPr/>
        </p:nvSpPr>
        <p:spPr>
          <a:xfrm>
            <a:off x="-128587" y="-34319"/>
            <a:ext cx="9386892" cy="7054244"/>
          </a:xfrm>
          <a:prstGeom prst="rect">
            <a:avLst/>
          </a:prstGeom>
          <a:solidFill>
            <a:srgbClr val="0E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9C47E4-D4A7-4B60-BDFB-EF914CC44F6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727" y="107007"/>
            <a:ext cx="2684145" cy="58039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D686CA8-51DA-482B-866C-81AA51042900}"/>
              </a:ext>
            </a:extLst>
          </p:cNvPr>
          <p:cNvPicPr>
            <a:picLocks noChangeAspect="1"/>
          </p:cNvPicPr>
          <p:nvPr/>
        </p:nvPicPr>
        <p:blipFill>
          <a:blip r:embed="rId4"/>
          <a:stretch>
            <a:fillRect/>
          </a:stretch>
        </p:blipFill>
        <p:spPr>
          <a:xfrm>
            <a:off x="545781" y="1093881"/>
            <a:ext cx="5711862" cy="755174"/>
          </a:xfrm>
          <a:prstGeom prst="rect">
            <a:avLst/>
          </a:prstGeom>
        </p:spPr>
      </p:pic>
      <p:pic>
        <p:nvPicPr>
          <p:cNvPr id="11" name="Picture 10">
            <a:extLst>
              <a:ext uri="{FF2B5EF4-FFF2-40B4-BE49-F238E27FC236}">
                <a16:creationId xmlns:a16="http://schemas.microsoft.com/office/drawing/2014/main" id="{73AFC57D-1ACD-4EC9-A04F-B63DDB45F775}"/>
              </a:ext>
            </a:extLst>
          </p:cNvPr>
          <p:cNvPicPr>
            <a:picLocks noChangeAspect="1"/>
          </p:cNvPicPr>
          <p:nvPr/>
        </p:nvPicPr>
        <p:blipFill>
          <a:blip r:embed="rId5"/>
          <a:stretch>
            <a:fillRect/>
          </a:stretch>
        </p:blipFill>
        <p:spPr>
          <a:xfrm>
            <a:off x="-128587" y="2131882"/>
            <a:ext cx="4778630" cy="3346614"/>
          </a:xfrm>
          <a:prstGeom prst="rect">
            <a:avLst/>
          </a:prstGeom>
        </p:spPr>
      </p:pic>
      <p:pic>
        <p:nvPicPr>
          <p:cNvPr id="14" name="Picture 13">
            <a:extLst>
              <a:ext uri="{FF2B5EF4-FFF2-40B4-BE49-F238E27FC236}">
                <a16:creationId xmlns:a16="http://schemas.microsoft.com/office/drawing/2014/main" id="{74D5007D-1AC0-4FC3-987D-A27C1E2E41F8}"/>
              </a:ext>
            </a:extLst>
          </p:cNvPr>
          <p:cNvPicPr>
            <a:picLocks noChangeAspect="1"/>
          </p:cNvPicPr>
          <p:nvPr/>
        </p:nvPicPr>
        <p:blipFill>
          <a:blip r:embed="rId6"/>
          <a:stretch>
            <a:fillRect/>
          </a:stretch>
        </p:blipFill>
        <p:spPr>
          <a:xfrm>
            <a:off x="69571" y="5946405"/>
            <a:ext cx="1664889" cy="1025691"/>
          </a:xfrm>
          <a:prstGeom prst="rect">
            <a:avLst/>
          </a:prstGeom>
        </p:spPr>
      </p:pic>
      <p:sp>
        <p:nvSpPr>
          <p:cNvPr id="2" name="ZoneTexte 1">
            <a:extLst>
              <a:ext uri="{FF2B5EF4-FFF2-40B4-BE49-F238E27FC236}">
                <a16:creationId xmlns:a16="http://schemas.microsoft.com/office/drawing/2014/main" id="{D0723367-5FD4-469E-9C0A-C601EE6022FB}"/>
              </a:ext>
            </a:extLst>
          </p:cNvPr>
          <p:cNvSpPr txBox="1"/>
          <p:nvPr/>
        </p:nvSpPr>
        <p:spPr>
          <a:xfrm flipH="1">
            <a:off x="4721251" y="2385991"/>
            <a:ext cx="4153328" cy="3174715"/>
          </a:xfrm>
          <a:prstGeom prst="rect">
            <a:avLst/>
          </a:prstGeom>
          <a:noFill/>
        </p:spPr>
        <p:txBody>
          <a:bodyPr wrap="square" rtlCol="0">
            <a:spAutoFit/>
          </a:bodyPr>
          <a:lstStyle/>
          <a:p>
            <a:pPr lvl="0" algn="ctr" rtl="0">
              <a:lnSpc>
                <a:spcPct val="107000"/>
              </a:lnSpc>
              <a:defRPr/>
            </a:pPr>
            <a:r>
              <a:rPr lang="fr-FR" sz="2800" b="1" dirty="0">
                <a:solidFill>
                  <a:prstClr val="white"/>
                </a:solidFill>
              </a:rPr>
              <a:t>Internationalisation des PME</a:t>
            </a:r>
          </a:p>
          <a:p>
            <a:pPr lvl="0" algn="ctr" rtl="0">
              <a:lnSpc>
                <a:spcPct val="107000"/>
              </a:lnSpc>
              <a:defRPr/>
            </a:pPr>
            <a:endParaRPr lang="fr-FR" sz="1000" b="1" dirty="0">
              <a:solidFill>
                <a:prstClr val="white"/>
              </a:solidFill>
            </a:endParaRPr>
          </a:p>
          <a:p>
            <a:pPr lvl="0" algn="ctr" rtl="0">
              <a:lnSpc>
                <a:spcPct val="107000"/>
              </a:lnSpc>
              <a:defRPr/>
            </a:pPr>
            <a:r>
              <a:rPr lang="fr-FR" sz="2800" b="1" dirty="0">
                <a:solidFill>
                  <a:prstClr val="white"/>
                </a:solidFill>
              </a:rPr>
              <a:t>Clé </a:t>
            </a:r>
            <a:r>
              <a:rPr lang="fr-FR" sz="2800" b="1" dirty="0" err="1">
                <a:solidFill>
                  <a:prstClr val="white"/>
                </a:solidFill>
              </a:rPr>
              <a:t>Résultats</a:t>
            </a:r>
            <a:endParaRPr lang="fr-FR" sz="2800" b="1" dirty="0">
              <a:solidFill>
                <a:prstClr val="white"/>
              </a:solidFill>
            </a:endParaRPr>
          </a:p>
          <a:p>
            <a:pPr lvl="0" algn="ctr" rtl="0">
              <a:lnSpc>
                <a:spcPct val="107000"/>
              </a:lnSpc>
              <a:defRPr/>
            </a:pPr>
            <a:endParaRPr lang="fr-FR" sz="1000" b="1" dirty="0">
              <a:solidFill>
                <a:prstClr val="white"/>
              </a:solidFill>
            </a:endParaRPr>
          </a:p>
          <a:p>
            <a:pPr lvl="0" algn="ctr" rtl="0">
              <a:lnSpc>
                <a:spcPct val="107000"/>
              </a:lnSpc>
              <a:defRPr/>
            </a:pPr>
            <a:r>
              <a:rPr lang="fr-FR" sz="2400" b="1" dirty="0">
                <a:solidFill>
                  <a:prstClr val="white"/>
                </a:solidFill>
              </a:rPr>
              <a:t>et</a:t>
            </a:r>
          </a:p>
          <a:p>
            <a:pPr lvl="0" algn="ctr" rtl="0">
              <a:lnSpc>
                <a:spcPct val="107000"/>
              </a:lnSpc>
              <a:defRPr/>
            </a:pPr>
            <a:r>
              <a:rPr lang="fr-FR" sz="1000" b="1" dirty="0">
                <a:solidFill>
                  <a:prstClr val="white"/>
                </a:solidFill>
              </a:rPr>
              <a:t> </a:t>
            </a:r>
          </a:p>
          <a:p>
            <a:pPr lvl="0" algn="ctr" rtl="0">
              <a:lnSpc>
                <a:spcPct val="107000"/>
              </a:lnSpc>
              <a:defRPr/>
            </a:pPr>
            <a:r>
              <a:rPr lang="fr-FR" sz="2800" b="1" dirty="0">
                <a:solidFill>
                  <a:prstClr val="white"/>
                </a:solidFill>
              </a:rPr>
              <a:t>2021 </a:t>
            </a:r>
            <a:r>
              <a:rPr lang="fr-FR" sz="2800" b="1" dirty="0">
                <a:solidFill>
                  <a:prstClr val="white"/>
                </a:solidFill>
                <a:latin typeface="Calibri"/>
              </a:rPr>
              <a:t>Orientations</a:t>
            </a:r>
          </a:p>
          <a:p>
            <a:pPr lvl="0" algn="ctr" rtl="0">
              <a:lnSpc>
                <a:spcPct val="107000"/>
              </a:lnSpc>
              <a:defRPr/>
            </a:pPr>
            <a:endParaRPr lang="fr-FR" sz="3200" b="1" dirty="0">
              <a:solidFill>
                <a:prstClr val="white"/>
              </a:solidFill>
              <a:latin typeface="Calibri"/>
            </a:endParaRPr>
          </a:p>
          <a:p>
            <a:pPr lvl="0" algn="ctr" rtl="0">
              <a:lnSpc>
                <a:spcPct val="107000"/>
              </a:lnSpc>
              <a:defRPr/>
            </a:pPr>
            <a:r>
              <a:rPr lang="fr-FR" dirty="0">
                <a:solidFill>
                  <a:prstClr val="white"/>
                </a:solidFill>
                <a:latin typeface="Calibri"/>
              </a:rPr>
              <a:t> </a:t>
            </a:r>
            <a:r>
              <a:rPr lang="fr-FR" dirty="0" err="1">
                <a:solidFill>
                  <a:prstClr val="white"/>
                </a:solidFill>
                <a:latin typeface="Calibri"/>
              </a:rPr>
              <a:t>décembre</a:t>
            </a:r>
            <a:r>
              <a:rPr lang="fr-FR" dirty="0">
                <a:solidFill>
                  <a:prstClr val="white"/>
                </a:solidFill>
                <a:latin typeface="Calibri"/>
              </a:rPr>
              <a:t> 3, 2020</a:t>
            </a:r>
          </a:p>
        </p:txBody>
      </p:sp>
      <p:pic>
        <p:nvPicPr>
          <p:cNvPr id="12" name="Image 11">
            <a:extLst>
              <a:ext uri="{FF2B5EF4-FFF2-40B4-BE49-F238E27FC236}">
                <a16:creationId xmlns:a16="http://schemas.microsoft.com/office/drawing/2014/main" id="{A506B3B2-7C23-494A-8F23-5416C9AC7B52}"/>
              </a:ext>
            </a:extLst>
          </p:cNvPr>
          <p:cNvPicPr>
            <a:picLocks noChangeAspect="1"/>
          </p:cNvPicPr>
          <p:nvPr/>
        </p:nvPicPr>
        <p:blipFill>
          <a:blip r:embed="rId7"/>
          <a:stretch>
            <a:fillRect/>
          </a:stretch>
        </p:blipFill>
        <p:spPr>
          <a:xfrm>
            <a:off x="6056986" y="5423335"/>
            <a:ext cx="3149403" cy="1514902"/>
          </a:xfrm>
          <a:prstGeom prst="rect">
            <a:avLst/>
          </a:prstGeom>
        </p:spPr>
      </p:pic>
      <p:sp>
        <p:nvSpPr>
          <p:cNvPr id="4" name="Espace réservé du pied de page 3">
            <a:extLst>
              <a:ext uri="{FF2B5EF4-FFF2-40B4-BE49-F238E27FC236}">
                <a16:creationId xmlns:a16="http://schemas.microsoft.com/office/drawing/2014/main" id="{CF5E6D59-FF1A-4DEC-8975-117894CF2855}"/>
              </a:ext>
            </a:extLst>
          </p:cNvPr>
          <p:cNvSpPr>
            <a:spLocks noGrp="1"/>
          </p:cNvSpPr>
          <p:nvPr>
            <p:ph type="ftr" sz="quarter" idx="11"/>
          </p:nvPr>
        </p:nvSpPr>
        <p:spPr/>
        <p:txBody>
          <a:bodyPr/>
          <a:lstStyle/>
          <a:p>
            <a:pPr algn="l" rtl="0"/>
            <a:r>
              <a:rPr lang="fr-FR"/>
              <a:t>Brouillon V0</a:t>
            </a:r>
          </a:p>
        </p:txBody>
      </p:sp>
    </p:spTree>
    <p:extLst>
      <p:ext uri="{BB962C8B-B14F-4D97-AF65-F5344CB8AC3E}">
        <p14:creationId xmlns:p14="http://schemas.microsoft.com/office/powerpoint/2010/main" val="3834916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5081582" y="695652"/>
            <a:ext cx="4303986" cy="2092881"/>
          </a:xfrm>
          <a:prstGeom prst="rect">
            <a:avLst/>
          </a:prstGeom>
          <a:noFill/>
        </p:spPr>
        <p:txBody>
          <a:bodyPr wrap="square" rtlCol="0">
            <a:spAutoFit/>
          </a:bodyPr>
          <a:lstStyle/>
          <a:p>
            <a:pPr algn="ctr" rtl="0"/>
            <a:r>
              <a:rPr lang="fr-FR" sz="3500" b="1" dirty="0">
                <a:solidFill>
                  <a:schemeClr val="bg1"/>
                </a:solidFill>
              </a:rPr>
              <a:t>MERCI!</a:t>
            </a:r>
          </a:p>
          <a:p>
            <a:pPr algn="ctr" rtl="0"/>
            <a:r>
              <a:rPr lang="fr-FR" sz="3500" b="1" dirty="0">
                <a:solidFill>
                  <a:schemeClr val="bg1"/>
                </a:solidFill>
              </a:rPr>
              <a:t>MERCI!</a:t>
            </a:r>
          </a:p>
          <a:p>
            <a:pPr algn="ctr" rtl="0"/>
            <a:r>
              <a:rPr lang="ar-LB" sz="6000" b="1" dirty="0">
                <a:solidFill>
                  <a:schemeClr val="bg1"/>
                </a:solidFill>
              </a:rPr>
              <a:t>شكراً لكم</a:t>
            </a:r>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pPr algn="l" rtl="0"/>
            <a:r>
              <a:rPr lang="fr-FR"/>
              <a:t>Brouillon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pPr algn="l" rtl="0"/>
            <a:fld id="{2F742490-17C2-EE46-9E44-F225CBA33400}" type="slidenum">
              <a:rPr lang="fr-FR" smtClean="0"/>
              <a:pPr algn="l" rtl="0"/>
              <a:t>10</a:t>
            </a:fld>
            <a:endParaRPr lang="fr-FR"/>
          </a:p>
        </p:txBody>
      </p:sp>
    </p:spTree>
    <p:extLst>
      <p:ext uri="{BB962C8B-B14F-4D97-AF65-F5344CB8AC3E}">
        <p14:creationId xmlns:p14="http://schemas.microsoft.com/office/powerpoint/2010/main" val="4159145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4486265" y="695652"/>
            <a:ext cx="4657731" cy="1708160"/>
          </a:xfrm>
          <a:prstGeom prst="rect">
            <a:avLst/>
          </a:prstGeom>
          <a:noFill/>
        </p:spPr>
        <p:txBody>
          <a:bodyPr wrap="square" rtlCol="0">
            <a:spAutoFit/>
          </a:bodyPr>
          <a:lstStyle/>
          <a:p>
            <a:pPr algn="ctr" rtl="0"/>
            <a:r>
              <a:rPr lang="fr-FR" sz="3500" b="1" dirty="0">
                <a:solidFill>
                  <a:schemeClr val="bg1"/>
                </a:solidFill>
              </a:rPr>
              <a:t>RÉALISATIONS 2020 / ENSEIGNEMENTS TIRÉS</a:t>
            </a:r>
            <a:endParaRPr lang="fr-FR" sz="6000" b="1" dirty="0">
              <a:solidFill>
                <a:schemeClr val="bg1"/>
              </a:solidFill>
            </a:endParaRPr>
          </a:p>
          <a:p>
            <a:pPr algn="ctr" rtl="0"/>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pPr algn="l" rtl="0"/>
            <a:r>
              <a:rPr lang="fr-FR"/>
              <a:t>Brouillon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fld id="{2F742490-17C2-EE46-9E44-F225CBA33400}" type="slidenum">
              <a:rPr lang="fr-FR" smtClean="0"/>
              <a:pPr algn="l" rtl="0"/>
              <a:t>2</a:t>
            </a:fld>
            <a:endParaRPr lang="fr-FR"/>
          </a:p>
        </p:txBody>
      </p:sp>
    </p:spTree>
    <p:extLst>
      <p:ext uri="{BB962C8B-B14F-4D97-AF65-F5344CB8AC3E}">
        <p14:creationId xmlns:p14="http://schemas.microsoft.com/office/powerpoint/2010/main" val="4161525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24699"/>
            <a:ext cx="8337813" cy="653631"/>
          </a:xfrm>
        </p:spPr>
        <p:txBody>
          <a:bodyPr>
            <a:normAutofit/>
          </a:bodyPr>
          <a:lstStyle/>
          <a:p>
            <a:pPr algn="l" rtl="0"/>
            <a:r>
              <a:rPr lang="en-GB" sz="2800" b="1" dirty="0">
                <a:solidFill>
                  <a:srgbClr val="404793"/>
                </a:solidFill>
              </a:rPr>
              <a:t>Internationalisation des PME: mise en œuvre 2020</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pPr algn="l" rtl="0"/>
            <a:r>
              <a:rPr lang="fr-FR"/>
              <a:t>Brouillon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pic>
        <p:nvPicPr>
          <p:cNvPr id="8" name="Picture 6" descr="A close up of a logo  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251520" y="1301112"/>
            <a:ext cx="8521007" cy="4093428"/>
          </a:xfrm>
          <a:prstGeom prst="rect">
            <a:avLst/>
          </a:prstGeom>
          <a:noFill/>
        </p:spPr>
        <p:txBody>
          <a:bodyPr wrap="square" rtlCol="0">
            <a:spAutoFit/>
          </a:bodyPr>
          <a:lstStyle/>
          <a:p>
            <a:pPr algn="l" rtl="0"/>
            <a:endParaRPr lang="en-GB" sz="2000" b="1" dirty="0">
              <a:solidFill>
                <a:srgbClr val="404793"/>
              </a:solidFill>
            </a:endParaRPr>
          </a:p>
          <a:p>
            <a:pPr algn="l" rtl="0">
              <a:tabLst>
                <a:tab pos="357188" algn="l"/>
              </a:tabLst>
            </a:pPr>
            <a:r>
              <a:rPr lang="en-GB" sz="2000" b="1" dirty="0">
                <a:solidFill>
                  <a:srgbClr val="404793"/>
                </a:solidFill>
              </a:rPr>
              <a:t>A. Création et lancement des groupes de travail sur l'internationalisation des PME</a:t>
            </a:r>
          </a:p>
          <a:p>
            <a:pPr marL="342900" indent="-342900" algn="l" rtl="0">
              <a:buFont typeface="Arial" panose="020B0604020202020204" pitchFamily="34" charset="0"/>
              <a:buChar char="•"/>
            </a:pPr>
            <a:r>
              <a:rPr lang="en-GB" sz="2000" dirty="0">
                <a:solidFill>
                  <a:srgbClr val="404793"/>
                </a:solidFill>
              </a:rPr>
              <a:t>Maroc, Tunisie, Jordanie, Égypte, Palestine et Liban</a:t>
            </a:r>
          </a:p>
          <a:p>
            <a:pPr marL="342900" indent="-342900" algn="l" rtl="0">
              <a:buFont typeface="Arial" panose="020B0604020202020204" pitchFamily="34" charset="0"/>
              <a:buChar char="•"/>
            </a:pPr>
            <a:r>
              <a:rPr lang="en-GB" sz="2000" dirty="0">
                <a:solidFill>
                  <a:srgbClr val="404793"/>
                </a:solidFill>
              </a:rPr>
              <a:t>8 réunions </a:t>
            </a:r>
            <a:r>
              <a:rPr lang="en-GB" sz="2000">
                <a:solidFill>
                  <a:srgbClr val="404793"/>
                </a:solidFill>
              </a:rPr>
              <a:t>/ 140 </a:t>
            </a:r>
            <a:r>
              <a:rPr lang="en-GB" sz="2000" dirty="0">
                <a:solidFill>
                  <a:srgbClr val="404793"/>
                </a:solidFill>
              </a:rPr>
              <a:t>participants</a:t>
            </a:r>
          </a:p>
          <a:p>
            <a:pPr algn="l" rtl="0"/>
            <a:endParaRPr lang="en-GB" sz="2000" dirty="0">
              <a:solidFill>
                <a:srgbClr val="404793"/>
              </a:solidFill>
            </a:endParaRPr>
          </a:p>
          <a:p>
            <a:pPr algn="l" rtl="0">
              <a:tabLst>
                <a:tab pos="357188" algn="l"/>
              </a:tabLst>
            </a:pPr>
            <a:r>
              <a:rPr lang="en-GB" sz="2000" b="1" dirty="0">
                <a:solidFill>
                  <a:srgbClr val="404793"/>
                </a:solidFill>
              </a:rPr>
              <a:t>B. Fiches d'action - Réponses COVID 19 Internationalisation des PME </a:t>
            </a:r>
          </a:p>
          <a:p>
            <a:pPr marL="342900" indent="-342900" algn="l" rtl="0">
              <a:buFont typeface="Arial" panose="020B0604020202020204" pitchFamily="34" charset="0"/>
              <a:buChar char="•"/>
            </a:pPr>
            <a:r>
              <a:rPr lang="en-GB" sz="2000" dirty="0">
                <a:solidFill>
                  <a:srgbClr val="404793"/>
                </a:solidFill>
              </a:rPr>
              <a:t>15 fiches d'action élaborées pour les pays du voisinage sud</a:t>
            </a:r>
          </a:p>
          <a:p>
            <a:pPr marL="342900" indent="-342900" algn="l" rtl="0">
              <a:buFont typeface="Arial" panose="020B0604020202020204" pitchFamily="34" charset="0"/>
              <a:buChar char="•"/>
            </a:pPr>
            <a:r>
              <a:rPr lang="en-GB" sz="2000" dirty="0">
                <a:solidFill>
                  <a:srgbClr val="404793"/>
                </a:solidFill>
              </a:rPr>
              <a:t>7 notes d'orientation et 7 fiches d'action pour les pays de l'UE et la Turquie </a:t>
            </a:r>
          </a:p>
          <a:p>
            <a:pPr marL="457200" indent="-457200" algn="l" rtl="0">
              <a:buFont typeface="Wingdings" panose="05000000000000000000" pitchFamily="2" charset="2"/>
              <a:buChar char="q"/>
            </a:pPr>
            <a:endParaRPr lang="en-GB" sz="2000" dirty="0">
              <a:solidFill>
                <a:srgbClr val="404793"/>
              </a:solidFill>
            </a:endParaRPr>
          </a:p>
          <a:p>
            <a:pPr algn="l" rtl="0">
              <a:tabLst>
                <a:tab pos="357188" algn="l"/>
              </a:tabLst>
            </a:pPr>
            <a:r>
              <a:rPr lang="en-GB" sz="2000" b="1" dirty="0">
                <a:solidFill>
                  <a:srgbClr val="404793"/>
                </a:solidFill>
              </a:rPr>
              <a:t>C. Étude comparative sur les politiques et instruments de développement des exportations des PME</a:t>
            </a:r>
          </a:p>
          <a:p>
            <a:pPr marL="342900" indent="-342900" algn="l" rtl="0">
              <a:buFont typeface="Arial" panose="020B0604020202020204" pitchFamily="34" charset="0"/>
              <a:buChar char="•"/>
            </a:pPr>
            <a:r>
              <a:rPr lang="en-GB" sz="2000" dirty="0">
                <a:solidFill>
                  <a:srgbClr val="404793"/>
                </a:solidFill>
              </a:rPr>
              <a:t>Méthodologie </a:t>
            </a:r>
          </a:p>
          <a:p>
            <a:pPr marL="342900" indent="-342900" algn="l" rtl="0">
              <a:buFont typeface="Arial" panose="020B0604020202020204" pitchFamily="34" charset="0"/>
              <a:buChar char="•"/>
            </a:pPr>
            <a:r>
              <a:rPr lang="en-GB" sz="2000" dirty="0">
                <a:solidFill>
                  <a:srgbClr val="404793"/>
                </a:solidFill>
              </a:rPr>
              <a:t>Sondage</a:t>
            </a:r>
          </a:p>
          <a:p>
            <a:pPr marL="342900" indent="-342900" algn="l" rtl="0">
              <a:buFont typeface="Arial" panose="020B0604020202020204" pitchFamily="34" charset="0"/>
              <a:buChar char="•"/>
            </a:pPr>
            <a:r>
              <a:rPr lang="en-GB" sz="2000" dirty="0">
                <a:solidFill>
                  <a:srgbClr val="404793"/>
                </a:solidFill>
              </a:rPr>
              <a:t>Profils de pays pour le développement des exportations des PME</a:t>
            </a:r>
          </a:p>
        </p:txBody>
      </p:sp>
    </p:spTree>
    <p:extLst>
      <p:ext uri="{BB962C8B-B14F-4D97-AF65-F5344CB8AC3E}">
        <p14:creationId xmlns:p14="http://schemas.microsoft.com/office/powerpoint/2010/main" val="2466596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47481"/>
            <a:ext cx="7580573" cy="653631"/>
          </a:xfrm>
        </p:spPr>
        <p:txBody>
          <a:bodyPr>
            <a:normAutofit/>
          </a:bodyPr>
          <a:lstStyle/>
          <a:p>
            <a:pPr algn="l" rtl="0"/>
            <a:r>
              <a:rPr lang="en-GB" sz="2800" b="1" dirty="0">
                <a:solidFill>
                  <a:srgbClr val="404793"/>
                </a:solidFill>
              </a:rPr>
              <a:t>Internationalisation des PME: mise en œuvre 2020</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pPr algn="l" rtl="0"/>
            <a:r>
              <a:rPr lang="fr-FR"/>
              <a:t>Brouillon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pic>
        <p:nvPicPr>
          <p:cNvPr id="8" name="Picture 6" descr="A close up of a logo  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251520" y="1301112"/>
            <a:ext cx="8678168" cy="4936736"/>
          </a:xfrm>
          <a:prstGeom prst="rect">
            <a:avLst/>
          </a:prstGeom>
          <a:noFill/>
        </p:spPr>
        <p:txBody>
          <a:bodyPr wrap="square" rtlCol="0">
            <a:spAutoFit/>
          </a:bodyPr>
          <a:lstStyle/>
          <a:p>
            <a:pPr algn="l" defTabSz="685800" rtl="0">
              <a:lnSpc>
                <a:spcPct val="90000"/>
              </a:lnSpc>
              <a:spcBef>
                <a:spcPct val="0"/>
              </a:spcBef>
            </a:pPr>
            <a:r>
              <a:rPr lang="en-GB" sz="2400" b="1" dirty="0">
                <a:solidFill>
                  <a:srgbClr val="FF0000"/>
                </a:solidFill>
                <a:latin typeface="+mj-lt"/>
                <a:ea typeface="+mj-ea"/>
                <a:cs typeface="+mj-cs"/>
              </a:rPr>
              <a:t>Groupe de travail sur l'internationalisation des PME</a:t>
            </a:r>
          </a:p>
          <a:p>
            <a:pPr algn="l" defTabSz="685800" rtl="0">
              <a:lnSpc>
                <a:spcPct val="90000"/>
              </a:lnSpc>
              <a:spcBef>
                <a:spcPct val="0"/>
              </a:spcBef>
            </a:pPr>
            <a:endParaRPr lang="en-GB" sz="2800" b="1" dirty="0">
              <a:solidFill>
                <a:srgbClr val="FF0000"/>
              </a:solidFill>
            </a:endParaRPr>
          </a:p>
          <a:p>
            <a:pPr marL="342900" indent="-342900" algn="l" rtl="0">
              <a:buFont typeface="Arial" panose="020B0604020202020204" pitchFamily="34" charset="0"/>
              <a:buChar char="•"/>
            </a:pPr>
            <a:r>
              <a:rPr lang="en-US" sz="2200" dirty="0">
                <a:solidFill>
                  <a:srgbClr val="404793"/>
                </a:solidFill>
              </a:rPr>
              <a:t>Rôle central du SBAC et des collègues au sein de son agence ainsi que NKE TA dans la mobilisation, l'animation et le suivi du groupe de travail</a:t>
            </a:r>
          </a:p>
          <a:p>
            <a:pPr marL="342900" indent="-342900" algn="l" rtl="0">
              <a:buFont typeface="Arial" panose="020B0604020202020204" pitchFamily="34" charset="0"/>
              <a:buChar char="•"/>
            </a:pPr>
            <a:endParaRPr lang="en-US" sz="500" dirty="0">
              <a:solidFill>
                <a:srgbClr val="404793"/>
              </a:solidFill>
            </a:endParaRPr>
          </a:p>
          <a:p>
            <a:pPr marL="342900" indent="-342900" algn="l" rtl="0">
              <a:buFont typeface="Arial" panose="020B0604020202020204" pitchFamily="34" charset="0"/>
              <a:buChar char="•"/>
            </a:pPr>
            <a:r>
              <a:rPr lang="en-US" sz="2200" dirty="0">
                <a:solidFill>
                  <a:srgbClr val="404793"/>
                </a:solidFill>
              </a:rPr>
              <a:t>Composition équilibrée des représentants des secteurs public et privé</a:t>
            </a:r>
          </a:p>
          <a:p>
            <a:pPr marL="342900" indent="-342900" algn="l" rtl="0">
              <a:buFont typeface="Arial" panose="020B0604020202020204" pitchFamily="34" charset="0"/>
              <a:buChar char="•"/>
            </a:pPr>
            <a:endParaRPr lang="en-US" sz="500" dirty="0">
              <a:solidFill>
                <a:srgbClr val="404793"/>
              </a:solidFill>
            </a:endParaRPr>
          </a:p>
          <a:p>
            <a:pPr marL="342900" indent="-342900" algn="l" rtl="0">
              <a:buFont typeface="Arial" panose="020B0604020202020204" pitchFamily="34" charset="0"/>
              <a:buChar char="•"/>
            </a:pPr>
            <a:r>
              <a:rPr lang="en-US" sz="2200" dirty="0">
                <a:solidFill>
                  <a:srgbClr val="404793"/>
                </a:solidFill>
              </a:rPr>
              <a:t>Prédominance dans la participation des représentants du secteur public</a:t>
            </a:r>
          </a:p>
          <a:p>
            <a:pPr marL="342900" indent="-342900" algn="l" rtl="0">
              <a:buFont typeface="Arial" panose="020B0604020202020204" pitchFamily="34" charset="0"/>
              <a:buChar char="•"/>
            </a:pPr>
            <a:r>
              <a:rPr lang="en-US" sz="2200" dirty="0">
                <a:solidFill>
                  <a:srgbClr val="404793"/>
                </a:solidFill>
              </a:rPr>
              <a:t>Malgré l'absence de l'agence d'exportation, la présence de représentants du ministère du Commerce </a:t>
            </a:r>
          </a:p>
          <a:p>
            <a:pPr marL="342900" indent="-342900" algn="l" rtl="0">
              <a:buFont typeface="Arial" panose="020B0604020202020204" pitchFamily="34" charset="0"/>
              <a:buChar char="•"/>
            </a:pPr>
            <a:endParaRPr lang="en-US" sz="500" dirty="0">
              <a:solidFill>
                <a:srgbClr val="404793"/>
              </a:solidFill>
            </a:endParaRPr>
          </a:p>
          <a:p>
            <a:pPr marL="342900" indent="-342900" algn="l" rtl="0">
              <a:buFont typeface="Arial" panose="020B0604020202020204" pitchFamily="34" charset="0"/>
              <a:buChar char="•"/>
            </a:pPr>
            <a:r>
              <a:rPr lang="en-US" sz="2200" dirty="0">
                <a:solidFill>
                  <a:srgbClr val="404793"/>
                </a:solidFill>
              </a:rPr>
              <a:t>Bonne participation des programmes financés par les donateurs et de la délégation de l'UE</a:t>
            </a:r>
          </a:p>
          <a:p>
            <a:pPr algn="l" rtl="0"/>
            <a:endParaRPr lang="en-US" sz="500" dirty="0">
              <a:solidFill>
                <a:srgbClr val="404793"/>
              </a:solidFill>
            </a:endParaRPr>
          </a:p>
          <a:p>
            <a:pPr marL="342900" indent="-342900" algn="l" rtl="0">
              <a:buFont typeface="Arial" panose="020B0604020202020204" pitchFamily="34" charset="0"/>
              <a:buChar char="•"/>
            </a:pPr>
            <a:r>
              <a:rPr lang="en-US" sz="2200" dirty="0">
                <a:solidFill>
                  <a:srgbClr val="404793"/>
                </a:solidFill>
              </a:rPr>
              <a:t>Forte implication des femmes exportatrices au Liban </a:t>
            </a:r>
          </a:p>
          <a:p>
            <a:pPr algn="l" rtl="0"/>
            <a:endParaRPr lang="en-US" sz="500" dirty="0">
              <a:solidFill>
                <a:srgbClr val="404793"/>
              </a:solidFill>
            </a:endParaRPr>
          </a:p>
          <a:p>
            <a:pPr marL="342900" indent="-342900" algn="l" rtl="0">
              <a:buFont typeface="Arial" panose="020B0604020202020204" pitchFamily="34" charset="0"/>
              <a:buChar char="•"/>
            </a:pPr>
            <a:r>
              <a:rPr lang="en-GB" sz="2200" dirty="0">
                <a:solidFill>
                  <a:srgbClr val="404793"/>
                </a:solidFill>
              </a:rPr>
              <a:t>Débat ouvert et franc</a:t>
            </a:r>
          </a:p>
          <a:p>
            <a:pPr algn="l" rtl="0"/>
            <a:endParaRPr lang="en-GB" sz="500" dirty="0">
              <a:solidFill>
                <a:srgbClr val="404793"/>
              </a:solidFill>
            </a:endParaRPr>
          </a:p>
          <a:p>
            <a:pPr algn="l" rtl="0"/>
            <a:endParaRPr lang="en-GB" sz="2000" dirty="0">
              <a:solidFill>
                <a:srgbClr val="404793"/>
              </a:solidFill>
            </a:endParaRPr>
          </a:p>
          <a:p>
            <a:pPr marL="457200" indent="-457200" algn="l" rtl="0">
              <a:buFont typeface="Wingdings" panose="05000000000000000000" pitchFamily="2" charset="2"/>
              <a:buChar char="q"/>
            </a:pPr>
            <a:endParaRPr lang="en-GB" sz="2000" dirty="0">
              <a:solidFill>
                <a:srgbClr val="404793"/>
              </a:solidFill>
            </a:endParaRPr>
          </a:p>
        </p:txBody>
      </p:sp>
    </p:spTree>
    <p:extLst>
      <p:ext uri="{BB962C8B-B14F-4D97-AF65-F5344CB8AC3E}">
        <p14:creationId xmlns:p14="http://schemas.microsoft.com/office/powerpoint/2010/main" val="3346417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5" y="894140"/>
            <a:ext cx="8420990" cy="653631"/>
          </a:xfrm>
        </p:spPr>
        <p:txBody>
          <a:bodyPr>
            <a:normAutofit/>
          </a:bodyPr>
          <a:lstStyle/>
          <a:p>
            <a:pPr algn="l" rtl="0"/>
            <a:r>
              <a:rPr lang="en-GB" sz="2800" b="1" dirty="0">
                <a:solidFill>
                  <a:srgbClr val="404793"/>
                </a:solidFill>
              </a:rPr>
              <a:t>Internationalisation des PME: mise en œuvre 2020</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pPr algn="l" rtl="0"/>
            <a:r>
              <a:rPr lang="fr-FR"/>
              <a:t>Brouillon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pic>
        <p:nvPicPr>
          <p:cNvPr id="8" name="Picture 6" descr="A close up of a logo  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04355" y="1627927"/>
            <a:ext cx="8568183" cy="7058855"/>
          </a:xfrm>
          <a:prstGeom prst="rect">
            <a:avLst/>
          </a:prstGeom>
          <a:noFill/>
        </p:spPr>
        <p:txBody>
          <a:bodyPr wrap="square" rtlCol="0">
            <a:spAutoFit/>
          </a:bodyPr>
          <a:lstStyle/>
          <a:p>
            <a:pPr algn="l" defTabSz="685800" rtl="0">
              <a:lnSpc>
                <a:spcPct val="90000"/>
              </a:lnSpc>
              <a:spcBef>
                <a:spcPct val="0"/>
              </a:spcBef>
            </a:pPr>
            <a:r>
              <a:rPr lang="en-GB" sz="2400" b="1" dirty="0">
                <a:solidFill>
                  <a:srgbClr val="FF0000"/>
                </a:solidFill>
                <a:latin typeface="+mj-lt"/>
                <a:ea typeface="+mj-ea"/>
                <a:cs typeface="+mj-cs"/>
              </a:rPr>
              <a:t>Fiches d'action - Réponses COVID 19 Internationalisation des PME</a:t>
            </a:r>
            <a:endParaRPr lang="en-GB" sz="2400" b="1" dirty="0">
              <a:solidFill>
                <a:srgbClr val="404793"/>
              </a:solidFill>
              <a:latin typeface="+mj-lt"/>
              <a:ea typeface="+mj-ea"/>
              <a:cs typeface="+mj-cs"/>
            </a:endParaRPr>
          </a:p>
          <a:p>
            <a:pPr algn="l" defTabSz="685800" rtl="0">
              <a:lnSpc>
                <a:spcPct val="90000"/>
              </a:lnSpc>
              <a:spcBef>
                <a:spcPct val="0"/>
              </a:spcBef>
            </a:pPr>
            <a:endParaRPr lang="en-GB" sz="2400" b="1" dirty="0">
              <a:solidFill>
                <a:srgbClr val="404793"/>
              </a:solidFill>
              <a:latin typeface="+mj-lt"/>
              <a:ea typeface="+mj-ea"/>
              <a:cs typeface="+mj-cs"/>
            </a:endParaRPr>
          </a:p>
          <a:p>
            <a:pPr algn="l" defTabSz="685800" rtl="0">
              <a:lnSpc>
                <a:spcPct val="90000"/>
              </a:lnSpc>
              <a:spcBef>
                <a:spcPct val="0"/>
              </a:spcBef>
            </a:pPr>
            <a:endParaRPr lang="en-US" sz="500" dirty="0">
              <a:solidFill>
                <a:srgbClr val="404793"/>
              </a:solidFill>
            </a:endParaRPr>
          </a:p>
          <a:p>
            <a:pPr marL="342900" indent="-342900" algn="l" rtl="0">
              <a:buFont typeface="Arial" panose="020B0604020202020204" pitchFamily="34" charset="0"/>
              <a:buChar char="•"/>
            </a:pPr>
            <a:r>
              <a:rPr lang="en-US" sz="2000" dirty="0">
                <a:solidFill>
                  <a:srgbClr val="404793"/>
                </a:solidFill>
              </a:rPr>
              <a:t>Deux types de réponse selon la phase de la pandémie: 1. immédiate / court terme et 2. moyen terme</a:t>
            </a:r>
          </a:p>
          <a:p>
            <a:pPr marL="914400" lvl="1" indent="-457200" algn="l" rtl="0">
              <a:buFont typeface="+mj-lt"/>
              <a:buAutoNum type="arabicPeriod"/>
            </a:pPr>
            <a:r>
              <a:rPr lang="en-GB" sz="2000" dirty="0">
                <a:solidFill>
                  <a:srgbClr val="404793"/>
                </a:solidFill>
              </a:rPr>
              <a:t>Réponse de ST: mesures financières, fiscales et sociales (niveau micro)</a:t>
            </a:r>
          </a:p>
          <a:p>
            <a:pPr marL="914400" lvl="1" indent="-457200" algn="l" rtl="0">
              <a:buFont typeface="+mj-lt"/>
              <a:buAutoNum type="arabicPeriod"/>
            </a:pPr>
            <a:r>
              <a:rPr lang="en-GB" sz="2000" dirty="0">
                <a:solidFill>
                  <a:srgbClr val="404793"/>
                </a:solidFill>
              </a:rPr>
              <a:t>Réponse MT: marché et reprise (niveau méso): redéploiement de la production, </a:t>
            </a:r>
            <a:r>
              <a:rPr lang="en-US" sz="2000" dirty="0">
                <a:solidFill>
                  <a:srgbClr val="404793"/>
                </a:solidFill>
              </a:rPr>
              <a:t>rationalisation des procédures du commerce international, numérisation, amélioration des services de transport de fret, développement de nouveaux instruments de soutien à l'exportation des PME </a:t>
            </a:r>
          </a:p>
          <a:p>
            <a:pPr algn="l" rtl="0"/>
            <a:endParaRPr lang="en-US" sz="500" dirty="0">
              <a:solidFill>
                <a:srgbClr val="404793"/>
              </a:solidFill>
            </a:endParaRPr>
          </a:p>
          <a:p>
            <a:pPr marL="342900" indent="-342900" algn="l" rtl="0">
              <a:buFont typeface="Arial" panose="020B0604020202020204" pitchFamily="34" charset="0"/>
              <a:buChar char="•"/>
            </a:pPr>
            <a:r>
              <a:rPr lang="en-US" sz="2000" dirty="0">
                <a:solidFill>
                  <a:srgbClr val="404793"/>
                </a:solidFill>
              </a:rPr>
              <a:t>Coordination interinstitutionnelle accrue</a:t>
            </a:r>
            <a:endParaRPr lang="en-US" sz="500" dirty="0">
              <a:solidFill>
                <a:srgbClr val="404793"/>
              </a:solidFill>
            </a:endParaRPr>
          </a:p>
          <a:p>
            <a:pPr marL="342900" indent="-342900" algn="l" rtl="0">
              <a:buFont typeface="Arial" panose="020B0604020202020204" pitchFamily="34" charset="0"/>
              <a:buChar char="•"/>
            </a:pPr>
            <a:r>
              <a:rPr lang="en-US" sz="2000" dirty="0">
                <a:solidFill>
                  <a:srgbClr val="404793"/>
                </a:solidFill>
              </a:rPr>
              <a:t>Rôle central dans la mise en œuvre joué par les Ministères du Commerce et de l'Industrie et les agences gouvernementales en charge de la promotion des PME / Exportations / IDE mais aussi des fédérations d'entreprises</a:t>
            </a:r>
          </a:p>
          <a:p>
            <a:pPr marL="457200" indent="-457200" algn="l" rtl="0">
              <a:buFontTx/>
              <a:buAutoNum type="arabicPeriod"/>
            </a:pPr>
            <a:endParaRPr lang="en-GB" sz="2000" dirty="0">
              <a:solidFill>
                <a:srgbClr val="404793"/>
              </a:solidFill>
            </a:endParaRPr>
          </a:p>
          <a:p>
            <a:pPr marL="457200" indent="-457200" algn="l" rtl="0">
              <a:buFontTx/>
              <a:buAutoNum type="arabicPeriod"/>
            </a:pPr>
            <a:endParaRPr lang="en-GB" sz="2000" dirty="0">
              <a:solidFill>
                <a:srgbClr val="404793"/>
              </a:solidFill>
            </a:endParaRPr>
          </a:p>
          <a:p>
            <a:pPr marL="457200" indent="-457200" algn="l" rtl="0">
              <a:buFontTx/>
              <a:buAutoNum type="arabicPeriod"/>
            </a:pPr>
            <a:endParaRPr lang="en-GB" sz="2000" dirty="0">
              <a:solidFill>
                <a:srgbClr val="404793"/>
              </a:solidFill>
            </a:endParaRPr>
          </a:p>
          <a:p>
            <a:pPr algn="l" rtl="0"/>
            <a:endParaRPr lang="en-GB" sz="2000" dirty="0">
              <a:solidFill>
                <a:srgbClr val="404793"/>
              </a:solidFill>
            </a:endParaRPr>
          </a:p>
          <a:p>
            <a:pPr algn="l" rtl="0"/>
            <a:endParaRPr lang="en-GB" sz="2000" dirty="0">
              <a:solidFill>
                <a:srgbClr val="404793"/>
              </a:solidFill>
            </a:endParaRPr>
          </a:p>
          <a:p>
            <a:pPr marL="457200" indent="-457200" algn="l" rtl="0">
              <a:buFont typeface="Wingdings" panose="05000000000000000000" pitchFamily="2" charset="2"/>
              <a:buChar char="q"/>
            </a:pPr>
            <a:endParaRPr lang="en-GB" sz="2000" dirty="0">
              <a:solidFill>
                <a:srgbClr val="404793"/>
              </a:solidFill>
            </a:endParaRPr>
          </a:p>
          <a:p>
            <a:pPr algn="l" rtl="0"/>
            <a:r>
              <a:rPr lang="en-GB" sz="2000" b="1" dirty="0">
                <a:solidFill>
                  <a:srgbClr val="404793"/>
                </a:solidFill>
              </a:rPr>
              <a:t>Études comparatives des politiques et instruments de développement des exportations des PME</a:t>
            </a:r>
          </a:p>
          <a:p>
            <a:pPr marL="342900" indent="-342900" algn="l" rtl="0">
              <a:buFont typeface="Arial" panose="020B0604020202020204" pitchFamily="34" charset="0"/>
              <a:buChar char="•"/>
            </a:pPr>
            <a:r>
              <a:rPr lang="en-GB" sz="2000" dirty="0">
                <a:solidFill>
                  <a:srgbClr val="404793"/>
                </a:solidFill>
              </a:rPr>
              <a:t>Résultats</a:t>
            </a:r>
          </a:p>
          <a:p>
            <a:pPr marL="342900" indent="-342900" algn="l" rtl="0">
              <a:buFont typeface="Arial" panose="020B0604020202020204" pitchFamily="34" charset="0"/>
              <a:buChar char="•"/>
            </a:pPr>
            <a:r>
              <a:rPr lang="en-GB" sz="2000" dirty="0">
                <a:solidFill>
                  <a:srgbClr val="404793"/>
                </a:solidFill>
              </a:rPr>
              <a:t>,,,,,,,,,,,,,,,,,,,,,,,, ,,,,,,</a:t>
            </a:r>
          </a:p>
        </p:txBody>
      </p:sp>
    </p:spTree>
    <p:extLst>
      <p:ext uri="{BB962C8B-B14F-4D97-AF65-F5344CB8AC3E}">
        <p14:creationId xmlns:p14="http://schemas.microsoft.com/office/powerpoint/2010/main" val="1456167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5" y="715437"/>
            <a:ext cx="8420990" cy="653631"/>
          </a:xfrm>
        </p:spPr>
        <p:txBody>
          <a:bodyPr>
            <a:normAutofit/>
          </a:bodyPr>
          <a:lstStyle/>
          <a:p>
            <a:pPr algn="l" rtl="0"/>
            <a:r>
              <a:rPr lang="en-GB" sz="2800" b="1" dirty="0">
                <a:solidFill>
                  <a:srgbClr val="404793"/>
                </a:solidFill>
              </a:rPr>
              <a:t>Internationalisation des PME: mise en œuvre 2020</a:t>
            </a:r>
            <a:endParaRPr lang="fr-FR" sz="2800" b="1" dirty="0">
              <a:solidFill>
                <a:srgbClr val="404793"/>
              </a:solidFill>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pPr algn="l" rtl="0"/>
            <a:r>
              <a:rPr lang="fr-FR"/>
              <a:t>Brouillon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pic>
        <p:nvPicPr>
          <p:cNvPr id="8" name="Picture 6" descr="A close up of a logo  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04355" y="1369068"/>
            <a:ext cx="8568183" cy="7475893"/>
          </a:xfrm>
          <a:prstGeom prst="rect">
            <a:avLst/>
          </a:prstGeom>
          <a:noFill/>
        </p:spPr>
        <p:txBody>
          <a:bodyPr wrap="square" rtlCol="0">
            <a:spAutoFit/>
          </a:bodyPr>
          <a:lstStyle/>
          <a:p>
            <a:pPr algn="l" defTabSz="685800" rtl="0">
              <a:lnSpc>
                <a:spcPct val="90000"/>
              </a:lnSpc>
              <a:spcBef>
                <a:spcPct val="0"/>
              </a:spcBef>
            </a:pPr>
            <a:r>
              <a:rPr lang="en-GB" sz="2400" b="1" dirty="0">
                <a:solidFill>
                  <a:srgbClr val="FF0000"/>
                </a:solidFill>
                <a:latin typeface="+mj-lt"/>
                <a:ea typeface="+mj-ea"/>
                <a:cs typeface="+mj-cs"/>
              </a:rPr>
              <a:t>Étude comparative sur les politiques et instruments de développement des exportations des PME</a:t>
            </a:r>
          </a:p>
          <a:p>
            <a:pPr algn="l" defTabSz="685800" rtl="0">
              <a:lnSpc>
                <a:spcPct val="90000"/>
              </a:lnSpc>
              <a:spcBef>
                <a:spcPct val="0"/>
              </a:spcBef>
            </a:pPr>
            <a:r>
              <a:rPr lang="en-GB" sz="2000" u="sng" dirty="0">
                <a:solidFill>
                  <a:srgbClr val="404793"/>
                </a:solidFill>
                <a:latin typeface="+mj-lt"/>
                <a:ea typeface="+mj-ea"/>
                <a:cs typeface="+mj-cs"/>
              </a:rPr>
              <a:t>État d'avancement</a:t>
            </a:r>
          </a:p>
          <a:p>
            <a:pPr marL="342900" indent="-342900" algn="l" defTabSz="685800" rtl="0">
              <a:lnSpc>
                <a:spcPct val="90000"/>
              </a:lnSpc>
              <a:spcBef>
                <a:spcPct val="0"/>
              </a:spcBef>
              <a:buFont typeface="Arial" panose="020B0604020202020204" pitchFamily="34" charset="0"/>
              <a:buChar char="•"/>
            </a:pPr>
            <a:r>
              <a:rPr lang="en-GB" sz="2000" dirty="0">
                <a:solidFill>
                  <a:srgbClr val="404793"/>
                </a:solidFill>
                <a:latin typeface="+mj-lt"/>
                <a:ea typeface="+mj-ea"/>
                <a:cs typeface="+mj-cs"/>
              </a:rPr>
              <a:t>Enquête sur le développement des exportations des PME</a:t>
            </a:r>
          </a:p>
          <a:p>
            <a:pPr marL="342900" indent="-342900" algn="l" defTabSz="685800" rtl="0">
              <a:lnSpc>
                <a:spcPct val="90000"/>
              </a:lnSpc>
              <a:spcBef>
                <a:spcPct val="0"/>
              </a:spcBef>
              <a:buFont typeface="Arial" panose="020B0604020202020204" pitchFamily="34" charset="0"/>
              <a:buChar char="•"/>
            </a:pPr>
            <a:r>
              <a:rPr lang="en-GB" sz="2000" dirty="0">
                <a:solidFill>
                  <a:srgbClr val="404793"/>
                </a:solidFill>
                <a:latin typeface="+mj-lt"/>
                <a:ea typeface="+mj-ea"/>
                <a:cs typeface="+mj-cs"/>
              </a:rPr>
              <a:t>Réunions de coordination pour le développement des exportations des PME avec NKE, SBAC et WG (</a:t>
            </a:r>
            <a:r>
              <a:rPr lang="en-GB" sz="2000" dirty="0">
                <a:solidFill>
                  <a:srgbClr val="404793"/>
                </a:solidFill>
              </a:rPr>
              <a:t>Maroc, Tunisie, Liban, Egypte, Jordanie, Palestine)</a:t>
            </a:r>
            <a:endParaRPr lang="en-GB" sz="2000" dirty="0">
              <a:solidFill>
                <a:srgbClr val="404793"/>
              </a:solidFill>
              <a:latin typeface="+mj-lt"/>
              <a:ea typeface="+mj-ea"/>
              <a:cs typeface="+mj-cs"/>
            </a:endParaRPr>
          </a:p>
          <a:p>
            <a:pPr marL="342900" indent="-342900" algn="l" defTabSz="685800" rtl="0">
              <a:lnSpc>
                <a:spcPct val="90000"/>
              </a:lnSpc>
              <a:spcBef>
                <a:spcPct val="0"/>
              </a:spcBef>
              <a:buFont typeface="Arial" panose="020B0604020202020204" pitchFamily="34" charset="0"/>
              <a:buChar char="•"/>
            </a:pPr>
            <a:r>
              <a:rPr lang="en-GB" sz="2000" dirty="0">
                <a:solidFill>
                  <a:srgbClr val="404793"/>
                </a:solidFill>
                <a:latin typeface="+mj-lt"/>
                <a:ea typeface="+mj-ea"/>
                <a:cs typeface="+mj-cs"/>
              </a:rPr>
              <a:t>Profil pays de développement des exportations des PME (Maroc, Tunisie, Liban)</a:t>
            </a:r>
          </a:p>
          <a:p>
            <a:pPr algn="l" defTabSz="685800" rtl="0">
              <a:lnSpc>
                <a:spcPct val="90000"/>
              </a:lnSpc>
              <a:spcBef>
                <a:spcPct val="0"/>
              </a:spcBef>
            </a:pPr>
            <a:endParaRPr lang="en-GB" sz="500" dirty="0">
              <a:solidFill>
                <a:srgbClr val="404793"/>
              </a:solidFill>
              <a:latin typeface="+mj-lt"/>
              <a:ea typeface="+mj-ea"/>
              <a:cs typeface="+mj-cs"/>
            </a:endParaRPr>
          </a:p>
          <a:p>
            <a:pPr algn="l" defTabSz="685800" rtl="0">
              <a:lnSpc>
                <a:spcPct val="90000"/>
              </a:lnSpc>
              <a:spcBef>
                <a:spcPct val="0"/>
              </a:spcBef>
            </a:pPr>
            <a:endParaRPr lang="en-GB" sz="500" u="sng" dirty="0">
              <a:solidFill>
                <a:srgbClr val="404793"/>
              </a:solidFill>
              <a:latin typeface="+mj-lt"/>
              <a:ea typeface="+mj-ea"/>
              <a:cs typeface="+mj-cs"/>
            </a:endParaRPr>
          </a:p>
          <a:p>
            <a:pPr algn="l" defTabSz="685800" rtl="0">
              <a:lnSpc>
                <a:spcPct val="90000"/>
              </a:lnSpc>
              <a:spcBef>
                <a:spcPct val="0"/>
              </a:spcBef>
            </a:pPr>
            <a:r>
              <a:rPr lang="en-GB" sz="2000" u="sng" dirty="0">
                <a:solidFill>
                  <a:srgbClr val="404793"/>
                </a:solidFill>
                <a:latin typeface="+mj-lt"/>
                <a:ea typeface="+mj-ea"/>
                <a:cs typeface="+mj-cs"/>
              </a:rPr>
              <a:t>Résultats</a:t>
            </a:r>
          </a:p>
          <a:p>
            <a:pPr algn="l" defTabSz="685800" rtl="0">
              <a:lnSpc>
                <a:spcPct val="90000"/>
              </a:lnSpc>
              <a:spcBef>
                <a:spcPct val="0"/>
              </a:spcBef>
            </a:pPr>
            <a:r>
              <a:rPr lang="en-US" sz="2000" dirty="0">
                <a:solidFill>
                  <a:srgbClr val="404793"/>
                </a:solidFill>
                <a:latin typeface="+mj-lt"/>
                <a:ea typeface="+mj-ea"/>
                <a:cs typeface="+mj-cs"/>
              </a:rPr>
              <a:t>Absence de stratégie de développement des exportations pour les PME; Une multitude d'instruments de soutien à l'exportation… mais souvent sous-dimensionnés par rapport aux besoins des PME, non coordonnés, dans la plupart des cas concentrés sur la prise en charge partielle des coûts de préparation des plans d'exportation et de participation à des foires et expositions internationales; Impact élevé de la logistique et du transport, conditions de financement et d'assurance, procédures du commerce international (importance</a:t>
            </a:r>
            <a:r>
              <a:rPr lang="en-US" sz="2000" i="1" dirty="0">
                <a:solidFill>
                  <a:srgbClr val="404793"/>
                </a:solidFill>
                <a:latin typeface="+mj-lt"/>
                <a:ea typeface="+mj-ea"/>
                <a:cs typeface="+mj-cs"/>
              </a:rPr>
              <a:t>numérisation</a:t>
            </a:r>
            <a:r>
              <a:rPr lang="en-US" sz="2000" dirty="0">
                <a:solidFill>
                  <a:srgbClr val="404793"/>
                </a:solidFill>
                <a:latin typeface="+mj-lt"/>
                <a:ea typeface="+mj-ea"/>
                <a:cs typeface="+mj-cs"/>
              </a:rPr>
              <a:t>) , besoin d'information (</a:t>
            </a:r>
            <a:r>
              <a:rPr lang="en-US" sz="2000" i="1" dirty="0">
                <a:solidFill>
                  <a:srgbClr val="404793"/>
                </a:solidFill>
                <a:latin typeface="+mj-lt"/>
                <a:ea typeface="+mj-ea"/>
                <a:cs typeface="+mj-cs"/>
              </a:rPr>
              <a:t>les tendances des CVM</a:t>
            </a:r>
            <a:r>
              <a:rPr lang="en-US" sz="2000" dirty="0">
                <a:solidFill>
                  <a:srgbClr val="404793"/>
                </a:solidFill>
                <a:latin typeface="+mj-lt"/>
                <a:ea typeface="+mj-ea"/>
                <a:cs typeface="+mj-cs"/>
              </a:rPr>
              <a:t>) et des services d'accompagnement sur les marchés internationaux (législation, règles, normes de qualité, identification des grossistes, acheteurs, partenaires, conditions de financement,….); intérêt commun à développer des affaires avec</a:t>
            </a:r>
          </a:p>
          <a:p>
            <a:pPr algn="l" defTabSz="685800" rtl="0">
              <a:lnSpc>
                <a:spcPct val="90000"/>
              </a:lnSpc>
              <a:spcBef>
                <a:spcPct val="0"/>
              </a:spcBef>
            </a:pPr>
            <a:r>
              <a:rPr lang="en-US" sz="2000" dirty="0">
                <a:solidFill>
                  <a:srgbClr val="404793"/>
                </a:solidFill>
                <a:latin typeface="+mj-lt"/>
                <a:ea typeface="+mj-ea"/>
                <a:cs typeface="+mj-cs"/>
              </a:rPr>
              <a:t>marchés d'Afrique subsaharienne.</a:t>
            </a:r>
          </a:p>
          <a:p>
            <a:pPr algn="l" defTabSz="685800" rtl="0">
              <a:lnSpc>
                <a:spcPct val="90000"/>
              </a:lnSpc>
              <a:spcBef>
                <a:spcPct val="0"/>
              </a:spcBef>
            </a:pPr>
            <a:endParaRPr lang="en-GB" sz="2000" b="1" dirty="0">
              <a:solidFill>
                <a:srgbClr val="404793"/>
              </a:solidFill>
              <a:latin typeface="+mj-lt"/>
              <a:ea typeface="+mj-ea"/>
              <a:cs typeface="+mj-cs"/>
            </a:endParaRPr>
          </a:p>
          <a:p>
            <a:pPr algn="l" defTabSz="685800" rtl="0">
              <a:lnSpc>
                <a:spcPct val="90000"/>
              </a:lnSpc>
              <a:spcBef>
                <a:spcPct val="0"/>
              </a:spcBef>
            </a:pPr>
            <a:endParaRPr lang="en-GB" sz="2400" b="1" dirty="0">
              <a:solidFill>
                <a:srgbClr val="404793"/>
              </a:solidFill>
              <a:latin typeface="+mj-lt"/>
              <a:ea typeface="+mj-ea"/>
              <a:cs typeface="+mj-cs"/>
            </a:endParaRPr>
          </a:p>
          <a:p>
            <a:pPr algn="l" rtl="0"/>
            <a:endParaRPr lang="en-GB" sz="2000" dirty="0">
              <a:solidFill>
                <a:srgbClr val="404793"/>
              </a:solidFill>
            </a:endParaRPr>
          </a:p>
          <a:p>
            <a:pPr marL="457200" indent="-457200" algn="l" rtl="0">
              <a:buFontTx/>
              <a:buAutoNum type="arabicPeriod"/>
            </a:pPr>
            <a:endParaRPr lang="en-GB" sz="2000" dirty="0">
              <a:solidFill>
                <a:srgbClr val="404793"/>
              </a:solidFill>
            </a:endParaRPr>
          </a:p>
          <a:p>
            <a:pPr marL="457200" indent="-457200" algn="l" rtl="0">
              <a:buFontTx/>
              <a:buAutoNum type="arabicPeriod"/>
            </a:pPr>
            <a:endParaRPr lang="en-GB" sz="2000" dirty="0">
              <a:solidFill>
                <a:srgbClr val="404793"/>
              </a:solidFill>
            </a:endParaRPr>
          </a:p>
          <a:p>
            <a:pPr algn="l" rtl="0"/>
            <a:endParaRPr lang="en-GB" sz="2000" dirty="0">
              <a:solidFill>
                <a:srgbClr val="404793"/>
              </a:solidFill>
            </a:endParaRPr>
          </a:p>
          <a:p>
            <a:pPr algn="l" rtl="0"/>
            <a:endParaRPr lang="en-GB" sz="2000" dirty="0">
              <a:solidFill>
                <a:srgbClr val="404793"/>
              </a:solidFill>
            </a:endParaRPr>
          </a:p>
        </p:txBody>
      </p:sp>
    </p:spTree>
    <p:extLst>
      <p:ext uri="{BB962C8B-B14F-4D97-AF65-F5344CB8AC3E}">
        <p14:creationId xmlns:p14="http://schemas.microsoft.com/office/powerpoint/2010/main" val="1567204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4757732" y="695652"/>
            <a:ext cx="4303986" cy="1169551"/>
          </a:xfrm>
          <a:prstGeom prst="rect">
            <a:avLst/>
          </a:prstGeom>
          <a:noFill/>
        </p:spPr>
        <p:txBody>
          <a:bodyPr wrap="square" rtlCol="0">
            <a:spAutoFit/>
          </a:bodyPr>
          <a:lstStyle/>
          <a:p>
            <a:pPr algn="ctr" rtl="0"/>
            <a:r>
              <a:rPr lang="fr-FR" sz="3500" b="1" dirty="0">
                <a:solidFill>
                  <a:schemeClr val="bg1"/>
                </a:solidFill>
              </a:rPr>
              <a:t>ORIENTATIONS 2021</a:t>
            </a:r>
            <a:endParaRPr lang="fr-FR" sz="6000" b="1" dirty="0">
              <a:solidFill>
                <a:schemeClr val="bg1"/>
              </a:solidFill>
            </a:endParaRPr>
          </a:p>
          <a:p>
            <a:pPr algn="ctr" rtl="0"/>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pPr algn="l" rtl="0"/>
            <a:r>
              <a:rPr lang="fr-FR"/>
              <a:t>Brouillon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pPr algn="l" rtl="0"/>
            <a:fld id="{2F742490-17C2-EE46-9E44-F225CBA33400}" type="slidenum">
              <a:rPr lang="fr-FR" smtClean="0"/>
              <a:pPr algn="l" rtl="0"/>
              <a:t>7</a:t>
            </a:fld>
            <a:endParaRPr lang="fr-FR"/>
          </a:p>
        </p:txBody>
      </p:sp>
    </p:spTree>
    <p:extLst>
      <p:ext uri="{BB962C8B-B14F-4D97-AF65-F5344CB8AC3E}">
        <p14:creationId xmlns:p14="http://schemas.microsoft.com/office/powerpoint/2010/main" val="2871683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628" y="682207"/>
            <a:ext cx="8706743" cy="646531"/>
          </a:xfrm>
        </p:spPr>
        <p:txBody>
          <a:bodyPr>
            <a:noAutofit/>
          </a:bodyPr>
          <a:lstStyle/>
          <a:p>
            <a:pPr algn="l" rtl="0"/>
            <a:r>
              <a:rPr lang="en-GB" sz="2800" b="1" dirty="0">
                <a:solidFill>
                  <a:srgbClr val="404793"/>
                </a:solidFill>
                <a:latin typeface="Calibri Light" panose="020F0302020204030204" pitchFamily="34" charset="0"/>
                <a:cs typeface="Calibri Light" panose="020F0302020204030204" pitchFamily="34" charset="0"/>
              </a:rPr>
              <a:t>Internationalisation des PME: orientations 2021</a:t>
            </a:r>
            <a:endParaRPr lang="fr-FR" sz="2800" b="1" dirty="0">
              <a:solidFill>
                <a:srgbClr val="404793"/>
              </a:solidFill>
              <a:latin typeface="Calibri Light" panose="020F0302020204030204" pitchFamily="34" charset="0"/>
              <a:cs typeface="Calibri Light" panose="020F0302020204030204" pitchFamily="34" charset="0"/>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pPr algn="l" rtl="0"/>
            <a:r>
              <a:rPr lang="fr-FR"/>
              <a:t>Brouillon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pic>
        <p:nvPicPr>
          <p:cNvPr id="8" name="Picture 6" descr="A close up of a logo  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5"/>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79859" y="2391046"/>
            <a:ext cx="8263829" cy="4124206"/>
          </a:xfrm>
          <a:prstGeom prst="rect">
            <a:avLst/>
          </a:prstGeom>
          <a:noFill/>
        </p:spPr>
        <p:txBody>
          <a:bodyPr wrap="square" rtlCol="0">
            <a:spAutoFit/>
          </a:bodyPr>
          <a:lstStyle/>
          <a:p>
            <a:pPr algn="l" rtl="0">
              <a:spcBef>
                <a:spcPts val="600"/>
              </a:spcBef>
              <a:spcAft>
                <a:spcPts val="600"/>
              </a:spcAft>
            </a:pPr>
            <a:r>
              <a:rPr lang="en-GB" sz="2600" dirty="0">
                <a:solidFill>
                  <a:srgbClr val="404793"/>
                </a:solidFill>
              </a:rPr>
              <a:t>Contribuer au développement de l'écosystème numérique des PME pour booster l'internationalisation </a:t>
            </a:r>
          </a:p>
          <a:p>
            <a:pPr marL="342900" indent="-342900" algn="l" rtl="0">
              <a:spcBef>
                <a:spcPts val="600"/>
              </a:spcBef>
              <a:spcAft>
                <a:spcPts val="600"/>
              </a:spcAft>
              <a:buFont typeface="Arial" panose="020B0604020202020204" pitchFamily="34" charset="0"/>
              <a:buChar char="•"/>
            </a:pPr>
            <a:r>
              <a:rPr lang="en-US" sz="2600" u="sng" dirty="0">
                <a:solidFill>
                  <a:srgbClr val="404793"/>
                </a:solidFill>
              </a:rPr>
              <a:t>Comment</a:t>
            </a:r>
            <a:r>
              <a:rPr lang="en-US" sz="2600" dirty="0">
                <a:solidFill>
                  <a:srgbClr val="404793"/>
                </a:solidFill>
              </a:rPr>
              <a:t> : consolider les initiatives numériques nationales / régionales… .. se concentrer sur l'internationalisation des PME </a:t>
            </a:r>
          </a:p>
          <a:p>
            <a:pPr marL="342900" indent="-342900" algn="l" rtl="0">
              <a:spcBef>
                <a:spcPts val="600"/>
              </a:spcBef>
              <a:spcAft>
                <a:spcPts val="600"/>
              </a:spcAft>
              <a:buFont typeface="Arial" panose="020B0604020202020204" pitchFamily="34" charset="0"/>
              <a:buChar char="•"/>
            </a:pPr>
            <a:r>
              <a:rPr lang="en-US" sz="2600" u="sng" dirty="0">
                <a:solidFill>
                  <a:srgbClr val="404793"/>
                </a:solidFill>
              </a:rPr>
              <a:t>Faire quoi </a:t>
            </a:r>
            <a:r>
              <a:rPr lang="en-US" sz="2600" dirty="0">
                <a:solidFill>
                  <a:srgbClr val="404793"/>
                </a:solidFill>
              </a:rPr>
              <a:t>: Conscience </a:t>
            </a:r>
            <a:r>
              <a:rPr lang="en-US" sz="2600" i="1" dirty="0">
                <a:solidFill>
                  <a:srgbClr val="404793"/>
                </a:solidFill>
              </a:rPr>
              <a:t>(sur </a:t>
            </a:r>
            <a:r>
              <a:rPr lang="en-GB" sz="2600" i="1" dirty="0">
                <a:solidFill>
                  <a:srgbClr val="404793"/>
                </a:solidFill>
              </a:rPr>
              <a:t>Plateformes de services numériques PME, hubs de start-up,…)</a:t>
            </a:r>
            <a:r>
              <a:rPr lang="en-US" sz="2600" dirty="0"/>
              <a:t>, </a:t>
            </a:r>
            <a:r>
              <a:rPr lang="en-US" sz="2600" dirty="0">
                <a:solidFill>
                  <a:srgbClr val="404793"/>
                </a:solidFill>
              </a:rPr>
              <a:t>Cartes routières, conception de projets, renforcement des capacités, partage d'expériences </a:t>
            </a:r>
          </a:p>
          <a:p>
            <a:pPr marL="457200" indent="-457200" algn="l" rtl="0">
              <a:spcBef>
                <a:spcPts val="600"/>
              </a:spcBef>
              <a:spcAft>
                <a:spcPts val="600"/>
              </a:spcAft>
              <a:buFont typeface="Arial" panose="020B0604020202020204" pitchFamily="34" charset="0"/>
              <a:buChar char="•"/>
            </a:pPr>
            <a:endParaRPr lang="en-US" sz="2000" dirty="0">
              <a:solidFill>
                <a:srgbClr val="404793"/>
              </a:solidFill>
            </a:endParaRPr>
          </a:p>
          <a:p>
            <a:pPr marL="457200" indent="-457200" algn="l" rtl="0">
              <a:spcBef>
                <a:spcPts val="600"/>
              </a:spcBef>
              <a:spcAft>
                <a:spcPts val="600"/>
              </a:spcAft>
              <a:buFont typeface="Arial" panose="020B0604020202020204" pitchFamily="34" charset="0"/>
              <a:buChar char="•"/>
            </a:pPr>
            <a:endParaRPr lang="en-US" sz="2000" dirty="0">
              <a:solidFill>
                <a:srgbClr val="404793"/>
              </a:solidFill>
            </a:endParaRPr>
          </a:p>
        </p:txBody>
      </p:sp>
      <p:sp>
        <p:nvSpPr>
          <p:cNvPr id="9" name="Title 1">
            <a:extLst>
              <a:ext uri="{FF2B5EF4-FFF2-40B4-BE49-F238E27FC236}">
                <a16:creationId xmlns:a16="http://schemas.microsoft.com/office/drawing/2014/main" id="{731F52BD-8E42-47CC-BA55-92B1E3000792}"/>
              </a:ext>
            </a:extLst>
          </p:cNvPr>
          <p:cNvSpPr txBox="1">
            <a:spLocks/>
          </p:cNvSpPr>
          <p:nvPr/>
        </p:nvSpPr>
        <p:spPr>
          <a:xfrm>
            <a:off x="218627" y="1175715"/>
            <a:ext cx="8706743" cy="129561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rtl="0"/>
            <a:r>
              <a:rPr lang="en-GB" sz="2800" b="1" dirty="0">
                <a:solidFill>
                  <a:srgbClr val="FF0000"/>
                </a:solidFill>
                <a:latin typeface="Calibri Light" panose="020F0302020204030204" pitchFamily="34" charset="0"/>
                <a:cs typeface="Calibri Light" panose="020F0302020204030204" pitchFamily="34" charset="0"/>
              </a:rPr>
              <a:t>Sous-obj.1: Tirer parti de la numérisation pour saisir de nouvelles opportunités d'internationalisation des PME</a:t>
            </a:r>
            <a:endParaRPr lang="fr-FR" sz="2800" b="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02081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24414"/>
            <a:ext cx="8521007" cy="873437"/>
          </a:xfrm>
        </p:spPr>
        <p:txBody>
          <a:bodyPr>
            <a:noAutofit/>
          </a:bodyPr>
          <a:lstStyle/>
          <a:p>
            <a:pPr algn="l" rtl="0"/>
            <a:r>
              <a:rPr lang="en-GB" sz="2800" b="1" dirty="0">
                <a:solidFill>
                  <a:srgbClr val="FF0000"/>
                </a:solidFill>
                <a:latin typeface="Calibri Light" panose="020F0302020204030204" pitchFamily="34" charset="0"/>
                <a:cs typeface="Calibri Light" panose="020F0302020204030204" pitchFamily="34" charset="0"/>
              </a:rPr>
              <a:t>Sous-obj.2: Tirer parti des changements dans les chaînes de valeur mondiales et les marchés émergents</a:t>
            </a:r>
            <a:endParaRPr lang="fr-FR" sz="2800" b="1" dirty="0">
              <a:solidFill>
                <a:srgbClr val="FF0000"/>
              </a:solidFill>
              <a:latin typeface="Calibri Light" panose="020F0302020204030204" pitchFamily="34" charset="0"/>
              <a:cs typeface="Calibri Light" panose="020F0302020204030204" pitchFamily="34" charset="0"/>
            </a:endParaRPr>
          </a:p>
        </p:txBody>
      </p:sp>
      <p:sp>
        <p:nvSpPr>
          <p:cNvPr id="3" name="Espace réservé du pied de page 2">
            <a:extLst>
              <a:ext uri="{FF2B5EF4-FFF2-40B4-BE49-F238E27FC236}">
                <a16:creationId xmlns:a16="http://schemas.microsoft.com/office/drawing/2014/main" id="{1E873278-F4BE-46DD-8BEF-AC2825C91CD1}"/>
              </a:ext>
            </a:extLst>
          </p:cNvPr>
          <p:cNvSpPr>
            <a:spLocks noGrp="1"/>
          </p:cNvSpPr>
          <p:nvPr>
            <p:ph type="ftr" sz="quarter" idx="11"/>
          </p:nvPr>
        </p:nvSpPr>
        <p:spPr/>
        <p:txBody>
          <a:bodyPr/>
          <a:lstStyle/>
          <a:p>
            <a:pPr algn="l" rtl="0"/>
            <a:r>
              <a:rPr lang="fr-FR"/>
              <a:t>Brouillon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algn="l" rtl="0"/>
            <a:r>
              <a:rPr lang="en-US" dirty="0"/>
              <a:t>1</a:t>
            </a:r>
          </a:p>
        </p:txBody>
      </p:sp>
      <p:pic>
        <p:nvPicPr>
          <p:cNvPr id="8" name="Picture 6" descr="A close up of a logo  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07340"/>
            <a:ext cx="3149403" cy="1514902"/>
          </a:xfrm>
          <a:prstGeom prst="rect">
            <a:avLst/>
          </a:prstGeom>
        </p:spPr>
      </p:pic>
      <p:sp>
        <p:nvSpPr>
          <p:cNvPr id="10" name="TextBox 3">
            <a:extLst>
              <a:ext uri="{FF2B5EF4-FFF2-40B4-BE49-F238E27FC236}">
                <a16:creationId xmlns:a16="http://schemas.microsoft.com/office/drawing/2014/main" id="{B7BBE2AF-A9A2-4EBE-A274-068B6DDA8A4E}"/>
              </a:ext>
            </a:extLst>
          </p:cNvPr>
          <p:cNvSpPr txBox="1"/>
          <p:nvPr/>
        </p:nvSpPr>
        <p:spPr>
          <a:xfrm>
            <a:off x="371473" y="2262855"/>
            <a:ext cx="8263829" cy="4924425"/>
          </a:xfrm>
          <a:prstGeom prst="rect">
            <a:avLst/>
          </a:prstGeom>
          <a:noFill/>
        </p:spPr>
        <p:txBody>
          <a:bodyPr wrap="square" rtlCol="0">
            <a:spAutoFit/>
          </a:bodyPr>
          <a:lstStyle/>
          <a:p>
            <a:pPr algn="l" rtl="0">
              <a:spcBef>
                <a:spcPts val="600"/>
              </a:spcBef>
              <a:spcAft>
                <a:spcPts val="600"/>
              </a:spcAft>
            </a:pPr>
            <a:r>
              <a:rPr lang="fr-FR" sz="2600" dirty="0">
                <a:solidFill>
                  <a:srgbClr val="404793"/>
                </a:solidFill>
              </a:rPr>
              <a:t>Élevage </a:t>
            </a:r>
            <a:r>
              <a:rPr lang="en-US" sz="2600" dirty="0">
                <a:solidFill>
                  <a:srgbClr val="404793"/>
                </a:solidFill>
              </a:rPr>
              <a:t>la sensibilisation des parties prenantes aux évolutions du marché </a:t>
            </a:r>
            <a:endParaRPr lang="en-GB" sz="2600" dirty="0">
              <a:solidFill>
                <a:srgbClr val="404793"/>
              </a:solidFill>
            </a:endParaRPr>
          </a:p>
          <a:p>
            <a:pPr marL="342900" indent="-342900" algn="l" rtl="0">
              <a:spcBef>
                <a:spcPts val="600"/>
              </a:spcBef>
              <a:spcAft>
                <a:spcPts val="600"/>
              </a:spcAft>
              <a:buFont typeface="Arial" panose="020B0604020202020204" pitchFamily="34" charset="0"/>
              <a:buChar char="•"/>
            </a:pPr>
            <a:r>
              <a:rPr lang="en-US" sz="2600" u="sng" dirty="0">
                <a:solidFill>
                  <a:srgbClr val="404793"/>
                </a:solidFill>
              </a:rPr>
              <a:t>Comment</a:t>
            </a:r>
            <a:r>
              <a:rPr lang="en-US" sz="2600" dirty="0">
                <a:solidFill>
                  <a:srgbClr val="404793"/>
                </a:solidFill>
              </a:rPr>
              <a:t> : Favoriser le dialogue public-privé au sein du groupe de travail </a:t>
            </a:r>
          </a:p>
          <a:p>
            <a:pPr marL="342900" indent="-342900" algn="l" rtl="0">
              <a:spcBef>
                <a:spcPts val="600"/>
              </a:spcBef>
              <a:spcAft>
                <a:spcPts val="600"/>
              </a:spcAft>
              <a:buFont typeface="Arial" panose="020B0604020202020204" pitchFamily="34" charset="0"/>
              <a:buChar char="•"/>
            </a:pPr>
            <a:r>
              <a:rPr lang="en-US" sz="2600" u="sng" dirty="0">
                <a:solidFill>
                  <a:srgbClr val="404793"/>
                </a:solidFill>
              </a:rPr>
              <a:t>Faire quoi </a:t>
            </a:r>
            <a:r>
              <a:rPr lang="en-US" sz="2600" dirty="0">
                <a:solidFill>
                  <a:srgbClr val="404793"/>
                </a:solidFill>
              </a:rPr>
              <a:t>: </a:t>
            </a:r>
            <a:r>
              <a:rPr lang="en-GB" sz="2600" dirty="0">
                <a:solidFill>
                  <a:srgbClr val="404793"/>
                </a:solidFill>
              </a:rPr>
              <a:t>Notes d'orientation sur les politiques des pays de l'UE en faveur du réétayage des chaînes de valeur; Sensibilisation à la nouvelle politique industrielle de l'UE (défis de la transition numérique et verte)</a:t>
            </a:r>
            <a:r>
              <a:rPr lang="en-US" sz="2600" dirty="0">
                <a:solidFill>
                  <a:srgbClr val="404793"/>
                </a:solidFill>
              </a:rPr>
              <a:t>visite d'étude de projets d'économie circulaire; Outils d'information sur l'accès des PME aux marchés de l'Afrique subsaharienne</a:t>
            </a:r>
          </a:p>
          <a:p>
            <a:pPr marL="457200" indent="-457200" algn="l" rtl="0">
              <a:spcBef>
                <a:spcPts val="600"/>
              </a:spcBef>
              <a:spcAft>
                <a:spcPts val="600"/>
              </a:spcAft>
              <a:buFont typeface="Arial" panose="020B0604020202020204" pitchFamily="34" charset="0"/>
              <a:buChar char="•"/>
            </a:pPr>
            <a:endParaRPr lang="en-US" sz="2000" dirty="0">
              <a:solidFill>
                <a:srgbClr val="404793"/>
              </a:solidFill>
            </a:endParaRPr>
          </a:p>
          <a:p>
            <a:pPr marL="457200" indent="-457200" algn="l" rtl="0">
              <a:spcBef>
                <a:spcPts val="600"/>
              </a:spcBef>
              <a:spcAft>
                <a:spcPts val="600"/>
              </a:spcAft>
              <a:buFont typeface="Arial" panose="020B0604020202020204" pitchFamily="34" charset="0"/>
              <a:buChar char="•"/>
            </a:pPr>
            <a:endParaRPr lang="en-US" sz="2000" dirty="0">
              <a:solidFill>
                <a:srgbClr val="404793"/>
              </a:solidFill>
            </a:endParaRPr>
          </a:p>
        </p:txBody>
      </p:sp>
      <p:sp>
        <p:nvSpPr>
          <p:cNvPr id="9" name="Title 1">
            <a:extLst>
              <a:ext uri="{FF2B5EF4-FFF2-40B4-BE49-F238E27FC236}">
                <a16:creationId xmlns:a16="http://schemas.microsoft.com/office/drawing/2014/main" id="{E14DED23-D59E-4310-8144-6D2ECC12EF5A}"/>
              </a:ext>
            </a:extLst>
          </p:cNvPr>
          <p:cNvSpPr txBox="1">
            <a:spLocks/>
          </p:cNvSpPr>
          <p:nvPr/>
        </p:nvSpPr>
        <p:spPr>
          <a:xfrm>
            <a:off x="251520" y="472756"/>
            <a:ext cx="8706743" cy="8734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rtl="0"/>
            <a:r>
              <a:rPr lang="en-GB" sz="2800" b="1" dirty="0">
                <a:solidFill>
                  <a:srgbClr val="404793"/>
                </a:solidFill>
                <a:latin typeface="Calibri Light" panose="020F0302020204030204" pitchFamily="34" charset="0"/>
                <a:cs typeface="Calibri Light" panose="020F0302020204030204" pitchFamily="34" charset="0"/>
              </a:rPr>
              <a:t>Internationalisation des PME: orientations 2021</a:t>
            </a:r>
            <a:endParaRPr lang="fr-FR" sz="2800" b="1" dirty="0">
              <a:solidFill>
                <a:srgbClr val="40479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38953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2882</TotalTime>
  <Words>806</Words>
  <Application>Microsoft Office PowerPoint</Application>
  <PresentationFormat>Custom</PresentationFormat>
  <Paragraphs>119</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Office Theme</vt:lpstr>
      <vt:lpstr>1_Office Theme</vt:lpstr>
      <vt:lpstr>PowerPoint Presentation</vt:lpstr>
      <vt:lpstr>PowerPoint Presentation</vt:lpstr>
      <vt:lpstr>Internationalisation des PME: mise en œuvre 2020</vt:lpstr>
      <vt:lpstr>Internationalisation des PME: mise en œuvre 2020</vt:lpstr>
      <vt:lpstr>Internationalisation des PME: mise en œuvre 2020</vt:lpstr>
      <vt:lpstr>Internationalisation des PME: mise en œuvre 2020</vt:lpstr>
      <vt:lpstr>PowerPoint Presentation</vt:lpstr>
      <vt:lpstr>Internationalisation des PME: orientations 2021</vt:lpstr>
      <vt:lpstr>Sous-obj.2: Tirer parti des changements dans les chaînes de valeur mondiales et les marchés émergents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paolo castrataro</dc:creator>
  <cp:lastModifiedBy>Sameh Frej</cp:lastModifiedBy>
  <cp:revision>446</cp:revision>
  <dcterms:created xsi:type="dcterms:W3CDTF">2019-11-26T15:57:38Z</dcterms:created>
  <dcterms:modified xsi:type="dcterms:W3CDTF">2020-12-01T12:18:08Z</dcterms:modified>
</cp:coreProperties>
</file>