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90" r:id="rId1"/>
  </p:sldMasterIdLst>
  <p:notesMasterIdLst>
    <p:notesMasterId r:id="rId7"/>
  </p:notesMasterIdLst>
  <p:sldIdLst>
    <p:sldId id="337" r:id="rId2"/>
    <p:sldId id="484" r:id="rId3"/>
    <p:sldId id="482" r:id="rId4"/>
    <p:sldId id="486" r:id="rId5"/>
    <p:sldId id="483" r:id="rId6"/>
  </p:sldIdLst>
  <p:sldSz cx="9144000" cy="70199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Malherbe" initials="CM" lastIdx="16" clrIdx="0"/>
  <p:cmAuthor id="2" name="Burger, Gina" initials="BG" lastIdx="3" clrIdx="1"/>
  <p:cmAuthor id="3" name="Paolo Castrataro" initials="PC" lastIdx="3" clrIdx="2">
    <p:extLst>
      <p:ext uri="{19B8F6BF-5375-455C-9EA6-DF929625EA0E}">
        <p15:presenceInfo xmlns:p15="http://schemas.microsoft.com/office/powerpoint/2012/main" userId="Paolo Castrataro" providerId="None"/>
      </p:ext>
    </p:extLst>
  </p:cmAuthor>
  <p:cmAuthor id="4" name="Gina Burger" initials="GB" lastIdx="1" clrIdx="3">
    <p:extLst>
      <p:ext uri="{19B8F6BF-5375-455C-9EA6-DF929625EA0E}">
        <p15:presenceInfo xmlns:p15="http://schemas.microsoft.com/office/powerpoint/2012/main" userId="6601aa4b3a78a456" providerId="Windows Live"/>
      </p:ext>
    </p:extLst>
  </p:cmAuthor>
  <p:cmAuthor id="5" name="TANTTARI Liisa (NEAR)" initials="TL(" lastIdx="2" clrIdx="4">
    <p:extLst>
      <p:ext uri="{19B8F6BF-5375-455C-9EA6-DF929625EA0E}">
        <p15:presenceInfo xmlns:p15="http://schemas.microsoft.com/office/powerpoint/2012/main" userId="S-1-5-21-1606980848-2025429265-839522115-11715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0000"/>
    <a:srgbClr val="000000"/>
    <a:srgbClr val="404793"/>
    <a:srgbClr val="4DFC24"/>
    <a:srgbClr val="2CDB03"/>
    <a:srgbClr val="2AF65F"/>
    <a:srgbClr val="A80000"/>
    <a:srgbClr val="2988C8"/>
    <a:srgbClr val="84B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3792" autoAdjust="0"/>
  </p:normalViewPr>
  <p:slideViewPr>
    <p:cSldViewPr snapToGrid="0" snapToObjects="1">
      <p:cViewPr varScale="1">
        <p:scale>
          <a:sx n="62" d="100"/>
          <a:sy n="62" d="100"/>
        </p:scale>
        <p:origin x="1720" y="48"/>
      </p:cViewPr>
      <p:guideLst>
        <p:guide orient="horz" pos="96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BFA0A-EEF3-4DFE-A8CE-C393EFBA67B0}" type="datetimeFigureOut">
              <a:rPr lang="en-US" smtClean="0"/>
              <a:pPr/>
              <a:t>12/3/2020</a:t>
            </a:fld>
            <a:endParaRPr lang="en-US"/>
          </a:p>
        </p:txBody>
      </p:sp>
      <p:sp>
        <p:nvSpPr>
          <p:cNvPr id="4" name="Slide Image Placeholder 3"/>
          <p:cNvSpPr>
            <a:spLocks noGrp="1" noRot="1" noChangeAspect="1"/>
          </p:cNvSpPr>
          <p:nvPr>
            <p:ph type="sldImg" idx="2"/>
          </p:nvPr>
        </p:nvSpPr>
        <p:spPr>
          <a:xfrm>
            <a:off x="1419225" y="1143000"/>
            <a:ext cx="40195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75DFF-2F7A-434B-A2DB-B5A8B7041012}" type="slidenum">
              <a:rPr lang="en-US" smtClean="0"/>
              <a:pPr/>
              <a:t>‹#›</a:t>
            </a:fld>
            <a:endParaRPr lang="en-US"/>
          </a:p>
        </p:txBody>
      </p:sp>
    </p:spTree>
    <p:extLst>
      <p:ext uri="{BB962C8B-B14F-4D97-AF65-F5344CB8AC3E}">
        <p14:creationId xmlns:p14="http://schemas.microsoft.com/office/powerpoint/2010/main" val="1104903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5BB34A-F2E8-4E54-8D2E-554B05D079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754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75DFF-2F7A-434B-A2DB-B5A8B70410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088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75DFF-2F7A-434B-A2DB-B5A8B70410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066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75DFF-2F7A-434B-A2DB-B5A8B70410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384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75DFF-2F7A-434B-A2DB-B5A8B70410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7060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48863"/>
            <a:ext cx="6858000" cy="2443974"/>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87086"/>
            <a:ext cx="6858000" cy="16948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5029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75469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73746"/>
            <a:ext cx="1971675" cy="594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73746"/>
            <a:ext cx="5800725" cy="59490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10975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44933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50107"/>
            <a:ext cx="7886700" cy="292009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697826"/>
            <a:ext cx="7886700" cy="153560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r>
              <a:rPr lang="fr-FR"/>
              <a:t>Draft V0</a:t>
            </a:r>
          </a:p>
        </p:txBody>
      </p:sp>
      <p:sp>
        <p:nvSpPr>
          <p:cNvPr id="6" name="Slide Number Placeholder 5"/>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448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68730"/>
            <a:ext cx="3886200" cy="4454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3089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747"/>
            <a:ext cx="7886700" cy="1356861"/>
          </a:xfrm>
        </p:spPr>
        <p:txBody>
          <a:bodyPr/>
          <a:lstStyle/>
          <a:p>
            <a:r>
              <a:rPr lang="en-US"/>
              <a:t>Click to edit Master title style</a:t>
            </a:r>
          </a:p>
        </p:txBody>
      </p:sp>
      <p:sp>
        <p:nvSpPr>
          <p:cNvPr id="3" name="Text Placeholder 2"/>
          <p:cNvSpPr>
            <a:spLocks noGrp="1"/>
          </p:cNvSpPr>
          <p:nvPr>
            <p:ph type="body" idx="1"/>
          </p:nvPr>
        </p:nvSpPr>
        <p:spPr>
          <a:xfrm>
            <a:off x="629842" y="1720857"/>
            <a:ext cx="3868340"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64223"/>
            <a:ext cx="3868340"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720857"/>
            <a:ext cx="3887391" cy="84336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64223"/>
            <a:ext cx="3887391" cy="3771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r>
              <a:rPr lang="fr-FR"/>
              <a:t>Draft V0</a:t>
            </a:r>
          </a:p>
        </p:txBody>
      </p:sp>
      <p:sp>
        <p:nvSpPr>
          <p:cNvPr id="9" name="Slide Number Placeholder 8"/>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0835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r>
              <a:rPr lang="fr-FR"/>
              <a:t>Draft V0</a:t>
            </a:r>
          </a:p>
        </p:txBody>
      </p:sp>
      <p:sp>
        <p:nvSpPr>
          <p:cNvPr id="5" name="Slide Number Placeholder 4"/>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85899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r>
              <a:rPr lang="fr-FR"/>
              <a:t>Draft V0</a:t>
            </a:r>
          </a:p>
        </p:txBody>
      </p:sp>
      <p:sp>
        <p:nvSpPr>
          <p:cNvPr id="4" name="Slide Number Placeholder 3"/>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29410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010740"/>
            <a:ext cx="4629150" cy="49886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95545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67995"/>
            <a:ext cx="2949178" cy="1637983"/>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010740"/>
            <a:ext cx="4629150" cy="498869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105977"/>
            <a:ext cx="2949178" cy="390158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r>
              <a:rPr lang="fr-FR"/>
              <a:t>Draft V0</a:t>
            </a:r>
          </a:p>
        </p:txBody>
      </p:sp>
      <p:sp>
        <p:nvSpPr>
          <p:cNvPr id="7" name="Slide Number Placeholder 6"/>
          <p:cNvSpPr>
            <a:spLocks noGrp="1"/>
          </p:cNvSpPr>
          <p:nvPr>
            <p:ph type="sldNum" sz="quarter" idx="12"/>
          </p:nvPr>
        </p:nvSpPr>
        <p:spPr/>
        <p:txBody>
          <a:bodyPr/>
          <a:lstStyle/>
          <a:p>
            <a:fld id="{2F742490-17C2-EE46-9E44-F225CBA33400}" type="slidenum">
              <a:rPr lang="fr-FR" smtClean="0"/>
              <a:pPr/>
              <a:t>‹#›</a:t>
            </a:fld>
            <a:endParaRPr lang="fr-FR"/>
          </a:p>
        </p:txBody>
      </p:sp>
    </p:spTree>
    <p:extLst>
      <p:ext uri="{BB962C8B-B14F-4D97-AF65-F5344CB8AC3E}">
        <p14:creationId xmlns:p14="http://schemas.microsoft.com/office/powerpoint/2010/main" val="111676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73747"/>
            <a:ext cx="7886700" cy="13568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68730"/>
            <a:ext cx="7886700" cy="44540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506431"/>
            <a:ext cx="2057400" cy="37374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3028950" y="6506431"/>
            <a:ext cx="3086100" cy="373746"/>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Draft V0</a:t>
            </a:r>
          </a:p>
        </p:txBody>
      </p:sp>
      <p:sp>
        <p:nvSpPr>
          <p:cNvPr id="6" name="Slide Number Placeholder 5"/>
          <p:cNvSpPr>
            <a:spLocks noGrp="1"/>
          </p:cNvSpPr>
          <p:nvPr>
            <p:ph type="sldNum" sz="quarter" idx="4"/>
          </p:nvPr>
        </p:nvSpPr>
        <p:spPr>
          <a:xfrm>
            <a:off x="6457950" y="6506431"/>
            <a:ext cx="2057400" cy="373746"/>
          </a:xfrm>
          <a:prstGeom prst="rect">
            <a:avLst/>
          </a:prstGeom>
        </p:spPr>
        <p:txBody>
          <a:bodyPr vert="horz" lIns="91440" tIns="45720" rIns="91440" bIns="45720" rtlCol="0" anchor="ctr"/>
          <a:lstStyle>
            <a:lvl1pPr algn="r">
              <a:defRPr sz="900">
                <a:solidFill>
                  <a:schemeClr val="tx1">
                    <a:tint val="75000"/>
                  </a:schemeClr>
                </a:solidFill>
              </a:defRPr>
            </a:lvl1pPr>
          </a:lstStyle>
          <a:p>
            <a:fld id="{2F742490-17C2-EE46-9E44-F225CBA33400}" type="slidenum">
              <a:rPr lang="fr-FR" smtClean="0"/>
              <a:pPr/>
              <a:t>‹#›</a:t>
            </a:fld>
            <a:endParaRPr lang="fr-FR"/>
          </a:p>
        </p:txBody>
      </p:sp>
    </p:spTree>
    <p:extLst>
      <p:ext uri="{BB962C8B-B14F-4D97-AF65-F5344CB8AC3E}">
        <p14:creationId xmlns:p14="http://schemas.microsoft.com/office/powerpoint/2010/main" val="8989103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hyperlink" Target="https://www.linkedin.com/company/medmsmesprog"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channel/UCjw7WaRBccO0DUyuvFOqeRA" TargetMode="External"/><Relationship Id="rId5" Type="http://schemas.openxmlformats.org/officeDocument/2006/relationships/image" Target="../media/image7.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559837" y="1677971"/>
            <a:ext cx="8257592" cy="46761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3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br>
              <a:rPr kumimoji="0" lang="en-US" sz="5400" b="0" i="0" u="none" strike="noStrike" kern="1200" cap="none" spc="0" normalizeH="0" baseline="0" noProof="0" dirty="0">
                <a:ln>
                  <a:noFill/>
                </a:ln>
                <a:solidFill>
                  <a:srgbClr val="5B9BD5">
                    <a:lumMod val="75000"/>
                  </a:srgbClr>
                </a:solidFill>
                <a:effectLst/>
                <a:uLnTx/>
                <a:uFillTx/>
                <a:latin typeface="Arial" pitchFamily="34" charset="0"/>
                <a:ea typeface="+mj-ea"/>
                <a:cs typeface="Arial" pitchFamily="34" charset="0"/>
              </a:rPr>
            </a:br>
            <a:endParaRPr kumimoji="0" lang="en-US" sz="39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7" name="Slide Number Placeholder 5"/>
          <p:cNvSpPr>
            <a:spLocks noGrp="1"/>
          </p:cNvSpPr>
          <p:nvPr>
            <p:ph type="sldNum" sz="quarter" idx="12"/>
          </p:nvPr>
        </p:nvSpPr>
        <p:spPr>
          <a:xfrm>
            <a:off x="8604448" y="116632"/>
            <a:ext cx="346633" cy="389684"/>
          </a:xfrm>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6" name="Rectangle 5">
            <a:extLst>
              <a:ext uri="{FF2B5EF4-FFF2-40B4-BE49-F238E27FC236}">
                <a16:creationId xmlns:a16="http://schemas.microsoft.com/office/drawing/2014/main" id="{51B88D7F-E4ED-4864-8D36-73BF4E05191F}"/>
              </a:ext>
            </a:extLst>
          </p:cNvPr>
          <p:cNvSpPr>
            <a:spLocks/>
          </p:cNvSpPr>
          <p:nvPr/>
        </p:nvSpPr>
        <p:spPr>
          <a:xfrm>
            <a:off x="-128587" y="-34319"/>
            <a:ext cx="9386892" cy="7054244"/>
          </a:xfrm>
          <a:prstGeom prst="rect">
            <a:avLst/>
          </a:prstGeom>
          <a:solidFill>
            <a:srgbClr val="0E2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8B9C47E4-D4A7-4B60-BDFB-EF914CC44F6B}"/>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85727" y="107007"/>
            <a:ext cx="2684145" cy="580390"/>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0D686CA8-51DA-482B-866C-81AA51042900}"/>
              </a:ext>
            </a:extLst>
          </p:cNvPr>
          <p:cNvPicPr>
            <a:picLocks noChangeAspect="1"/>
          </p:cNvPicPr>
          <p:nvPr/>
        </p:nvPicPr>
        <p:blipFill>
          <a:blip r:embed="rId4"/>
          <a:stretch>
            <a:fillRect/>
          </a:stretch>
        </p:blipFill>
        <p:spPr>
          <a:xfrm>
            <a:off x="545781" y="1093881"/>
            <a:ext cx="5711862" cy="755174"/>
          </a:xfrm>
          <a:prstGeom prst="rect">
            <a:avLst/>
          </a:prstGeom>
        </p:spPr>
      </p:pic>
      <p:pic>
        <p:nvPicPr>
          <p:cNvPr id="11" name="Picture 10">
            <a:extLst>
              <a:ext uri="{FF2B5EF4-FFF2-40B4-BE49-F238E27FC236}">
                <a16:creationId xmlns:a16="http://schemas.microsoft.com/office/drawing/2014/main" id="{73AFC57D-1ACD-4EC9-A04F-B63DDB45F775}"/>
              </a:ext>
            </a:extLst>
          </p:cNvPr>
          <p:cNvPicPr>
            <a:picLocks noChangeAspect="1"/>
          </p:cNvPicPr>
          <p:nvPr/>
        </p:nvPicPr>
        <p:blipFill>
          <a:blip r:embed="rId5"/>
          <a:stretch>
            <a:fillRect/>
          </a:stretch>
        </p:blipFill>
        <p:spPr>
          <a:xfrm>
            <a:off x="-128587" y="2131882"/>
            <a:ext cx="4778630" cy="3346614"/>
          </a:xfrm>
          <a:prstGeom prst="rect">
            <a:avLst/>
          </a:prstGeom>
        </p:spPr>
      </p:pic>
      <p:pic>
        <p:nvPicPr>
          <p:cNvPr id="14" name="Picture 13">
            <a:extLst>
              <a:ext uri="{FF2B5EF4-FFF2-40B4-BE49-F238E27FC236}">
                <a16:creationId xmlns:a16="http://schemas.microsoft.com/office/drawing/2014/main" id="{74D5007D-1AC0-4FC3-987D-A27C1E2E41F8}"/>
              </a:ext>
            </a:extLst>
          </p:cNvPr>
          <p:cNvPicPr>
            <a:picLocks noChangeAspect="1"/>
          </p:cNvPicPr>
          <p:nvPr/>
        </p:nvPicPr>
        <p:blipFill>
          <a:blip r:embed="rId6"/>
          <a:stretch>
            <a:fillRect/>
          </a:stretch>
        </p:blipFill>
        <p:spPr>
          <a:xfrm>
            <a:off x="69571" y="5946405"/>
            <a:ext cx="1664889" cy="1025691"/>
          </a:xfrm>
          <a:prstGeom prst="rect">
            <a:avLst/>
          </a:prstGeom>
        </p:spPr>
      </p:pic>
      <p:sp>
        <p:nvSpPr>
          <p:cNvPr id="2" name="ZoneTexte 1">
            <a:extLst>
              <a:ext uri="{FF2B5EF4-FFF2-40B4-BE49-F238E27FC236}">
                <a16:creationId xmlns:a16="http://schemas.microsoft.com/office/drawing/2014/main" id="{D0723367-5FD4-469E-9C0A-C601EE6022FB}"/>
              </a:ext>
            </a:extLst>
          </p:cNvPr>
          <p:cNvSpPr txBox="1"/>
          <p:nvPr/>
        </p:nvSpPr>
        <p:spPr>
          <a:xfrm flipH="1">
            <a:off x="4721251" y="2385991"/>
            <a:ext cx="4153328" cy="1692771"/>
          </a:xfrm>
          <a:prstGeom prst="rect">
            <a:avLst/>
          </a:prstGeom>
          <a:noFill/>
        </p:spPr>
        <p:txBody>
          <a:bodyPr wrap="square" rtlCol="0">
            <a:spAutoFit/>
          </a:bodyPr>
          <a:lstStyle/>
          <a:p>
            <a:pPr lvl="0" algn="ctr">
              <a:lnSpc>
                <a:spcPct val="107000"/>
              </a:lnSpc>
              <a:defRPr/>
            </a:pPr>
            <a:r>
              <a:rPr lang="fr-FR" sz="2800" b="1" dirty="0">
                <a:solidFill>
                  <a:prstClr val="white"/>
                </a:solidFill>
              </a:rPr>
              <a:t>Communication &amp; </a:t>
            </a:r>
            <a:r>
              <a:rPr lang="fr-FR" sz="2800" b="1" dirty="0" err="1">
                <a:solidFill>
                  <a:prstClr val="white"/>
                </a:solidFill>
              </a:rPr>
              <a:t>Visibility</a:t>
            </a:r>
            <a:endParaRPr lang="fr-FR" sz="2800" b="1" dirty="0">
              <a:solidFill>
                <a:prstClr val="white"/>
              </a:solidFill>
              <a:latin typeface="Calibri"/>
            </a:endParaRPr>
          </a:p>
          <a:p>
            <a:pPr lvl="0" algn="ctr">
              <a:lnSpc>
                <a:spcPct val="107000"/>
              </a:lnSpc>
              <a:defRPr/>
            </a:pPr>
            <a:endParaRPr lang="fr-FR" sz="2400" b="1" dirty="0">
              <a:solidFill>
                <a:prstClr val="white"/>
              </a:solidFill>
              <a:latin typeface="Calibri"/>
            </a:endParaRPr>
          </a:p>
          <a:p>
            <a:pPr lvl="0" algn="ctr">
              <a:lnSpc>
                <a:spcPct val="107000"/>
              </a:lnSpc>
              <a:defRPr/>
            </a:pPr>
            <a:r>
              <a:rPr lang="fr-FR" dirty="0" err="1">
                <a:solidFill>
                  <a:prstClr val="white"/>
                </a:solidFill>
                <a:latin typeface="Calibri"/>
              </a:rPr>
              <a:t>December</a:t>
            </a:r>
            <a:r>
              <a:rPr lang="fr-FR" dirty="0">
                <a:solidFill>
                  <a:prstClr val="white"/>
                </a:solidFill>
                <a:latin typeface="Calibri"/>
              </a:rPr>
              <a:t> 3, 2020</a:t>
            </a:r>
          </a:p>
        </p:txBody>
      </p:sp>
      <p:pic>
        <p:nvPicPr>
          <p:cNvPr id="12" name="Image 11">
            <a:extLst>
              <a:ext uri="{FF2B5EF4-FFF2-40B4-BE49-F238E27FC236}">
                <a16:creationId xmlns:a16="http://schemas.microsoft.com/office/drawing/2014/main" id="{A506B3B2-7C23-494A-8F23-5416C9AC7B52}"/>
              </a:ext>
            </a:extLst>
          </p:cNvPr>
          <p:cNvPicPr>
            <a:picLocks noChangeAspect="1"/>
          </p:cNvPicPr>
          <p:nvPr/>
        </p:nvPicPr>
        <p:blipFill>
          <a:blip r:embed="rId7"/>
          <a:stretch>
            <a:fillRect/>
          </a:stretch>
        </p:blipFill>
        <p:spPr>
          <a:xfrm>
            <a:off x="6056986" y="5423335"/>
            <a:ext cx="3149403" cy="1514902"/>
          </a:xfrm>
          <a:prstGeom prst="rect">
            <a:avLst/>
          </a:prstGeom>
        </p:spPr>
      </p:pic>
      <p:sp>
        <p:nvSpPr>
          <p:cNvPr id="4" name="Espace réservé du pied de page 3">
            <a:extLst>
              <a:ext uri="{FF2B5EF4-FFF2-40B4-BE49-F238E27FC236}">
                <a16:creationId xmlns:a16="http://schemas.microsoft.com/office/drawing/2014/main" id="{CF5E6D59-FF1A-4DEC-8975-117894CF2855}"/>
              </a:ext>
            </a:extLst>
          </p:cNvPr>
          <p:cNvSpPr>
            <a:spLocks noGrp="1"/>
          </p:cNvSpPr>
          <p:nvPr>
            <p:ph type="ftr" sz="quarter" idx="11"/>
          </p:nvPr>
        </p:nvSpPr>
        <p:spPr/>
        <p:txBody>
          <a:bodyPr/>
          <a:lstStyle/>
          <a:p>
            <a:r>
              <a:rPr lang="fr-FR"/>
              <a:t>Draft V0</a:t>
            </a:r>
          </a:p>
        </p:txBody>
      </p:sp>
    </p:spTree>
    <p:extLst>
      <p:ext uri="{BB962C8B-B14F-4D97-AF65-F5344CB8AC3E}">
        <p14:creationId xmlns:p14="http://schemas.microsoft.com/office/powerpoint/2010/main" val="3834916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58711"/>
            <a:ext cx="3149403" cy="1514902"/>
          </a:xfrm>
          <a:prstGeom prst="rect">
            <a:avLst/>
          </a:prstGeom>
        </p:spPr>
      </p:pic>
      <p:sp>
        <p:nvSpPr>
          <p:cNvPr id="10" name="Title 1">
            <a:extLst>
              <a:ext uri="{FF2B5EF4-FFF2-40B4-BE49-F238E27FC236}">
                <a16:creationId xmlns:a16="http://schemas.microsoft.com/office/drawing/2014/main" id="{31827038-BD22-4ED1-9BAD-75552DB3CD98}"/>
              </a:ext>
            </a:extLst>
          </p:cNvPr>
          <p:cNvSpPr txBox="1">
            <a:spLocks/>
          </p:cNvSpPr>
          <p:nvPr/>
        </p:nvSpPr>
        <p:spPr>
          <a:xfrm>
            <a:off x="4645738" y="236803"/>
            <a:ext cx="4416069" cy="653631"/>
          </a:xfrm>
          <a:prstGeom prst="rect">
            <a:avLst/>
          </a:prstGeom>
        </p:spPr>
        <p:txBody>
          <a:bodyPr vert="horz" lIns="91440" tIns="45720" rIns="91440" bIns="45720" rtlCol="0" anchor="ctr">
            <a:noAutofit/>
          </a:bodyPr>
          <a:lstStyle>
            <a:lvl1pPr defTabSz="685800">
              <a:lnSpc>
                <a:spcPct val="90000"/>
              </a:lnSpc>
              <a:spcBef>
                <a:spcPct val="0"/>
              </a:spcBef>
              <a:buNone/>
              <a:defRPr sz="2400" b="1">
                <a:solidFill>
                  <a:srgbClr val="404793"/>
                </a:solidFill>
                <a:latin typeface="+mj-lt"/>
                <a:ea typeface="+mj-ea"/>
                <a:cs typeface="+mj-cs"/>
              </a:defRPr>
            </a:lvl1pPr>
          </a:lstStyle>
          <a:p>
            <a:pPr algn="ctr"/>
            <a:r>
              <a:rPr lang="en-GB" sz="2800" dirty="0">
                <a:solidFill>
                  <a:srgbClr val="FF0000"/>
                </a:solidFill>
                <a:latin typeface="+mn-lt"/>
                <a:ea typeface="+mn-ea"/>
                <a:cs typeface="+mn-cs"/>
              </a:rPr>
              <a:t>COMMUNICATION STRATEGY / OBJECTIVES</a:t>
            </a:r>
            <a:endParaRPr lang="fr-FR" sz="2800" dirty="0">
              <a:solidFill>
                <a:srgbClr val="FF0000"/>
              </a:solidFill>
            </a:endParaRPr>
          </a:p>
        </p:txBody>
      </p:sp>
      <p:sp>
        <p:nvSpPr>
          <p:cNvPr id="39" name="Rectangle : coins arrondis 22">
            <a:extLst>
              <a:ext uri="{FF2B5EF4-FFF2-40B4-BE49-F238E27FC236}">
                <a16:creationId xmlns:a16="http://schemas.microsoft.com/office/drawing/2014/main" id="{56FF4FF8-9665-4F40-B3AC-EDDE479203A7}"/>
              </a:ext>
            </a:extLst>
          </p:cNvPr>
          <p:cNvSpPr/>
          <p:nvPr/>
        </p:nvSpPr>
        <p:spPr>
          <a:xfrm>
            <a:off x="449914" y="1027675"/>
            <a:ext cx="2015884" cy="965512"/>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Supporting the implementation of activities</a:t>
            </a:r>
            <a:endParaRPr lang="fr-FR" dirty="0">
              <a:solidFill>
                <a:srgbClr val="404793"/>
              </a:solidFill>
              <a:latin typeface="Arial" panose="020B0604020202020204" pitchFamily="34" charset="0"/>
              <a:cs typeface="Arial" panose="020B0604020202020204" pitchFamily="34" charset="0"/>
            </a:endParaRPr>
          </a:p>
        </p:txBody>
      </p:sp>
      <p:sp>
        <p:nvSpPr>
          <p:cNvPr id="40" name="Rectangle : coins arrondis 39">
            <a:extLst>
              <a:ext uri="{FF2B5EF4-FFF2-40B4-BE49-F238E27FC236}">
                <a16:creationId xmlns:a16="http://schemas.microsoft.com/office/drawing/2014/main" id="{3481AAB3-8F56-4D8C-BB14-0BBFD993F7F6}"/>
              </a:ext>
            </a:extLst>
          </p:cNvPr>
          <p:cNvSpPr/>
          <p:nvPr/>
        </p:nvSpPr>
        <p:spPr>
          <a:xfrm>
            <a:off x="332975" y="2116481"/>
            <a:ext cx="2132823" cy="4666640"/>
          </a:xfrm>
          <a:prstGeom prst="roundRect">
            <a:avLst>
              <a:gd name="adj" fmla="val 6860"/>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panose="020B0604020202020204" pitchFamily="34" charset="0"/>
                <a:cs typeface="Arial" panose="020B0604020202020204" pitchFamily="34" charset="0"/>
              </a:rPr>
              <a:t>Contributing to new policies and reforms by:</a:t>
            </a:r>
          </a:p>
          <a:p>
            <a:pPr algn="ct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Disseminating knowledge</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Sharing tools</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Raising technical awareness</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Online training, coaching and mentoring</a:t>
            </a:r>
            <a:endParaRPr lang="fr-FR" dirty="0">
              <a:solidFill>
                <a:schemeClr val="tx1"/>
              </a:solidFill>
              <a:latin typeface="Arial" panose="020B0604020202020204" pitchFamily="34" charset="0"/>
              <a:cs typeface="Arial" panose="020B0604020202020204" pitchFamily="34" charset="0"/>
            </a:endParaRPr>
          </a:p>
        </p:txBody>
      </p:sp>
      <p:sp>
        <p:nvSpPr>
          <p:cNvPr id="41" name="Rectangle : coins arrondis 22">
            <a:extLst>
              <a:ext uri="{FF2B5EF4-FFF2-40B4-BE49-F238E27FC236}">
                <a16:creationId xmlns:a16="http://schemas.microsoft.com/office/drawing/2014/main" id="{29959404-96FE-4646-8D55-127EF96E21DF}"/>
              </a:ext>
            </a:extLst>
          </p:cNvPr>
          <p:cNvSpPr/>
          <p:nvPr/>
        </p:nvSpPr>
        <p:spPr>
          <a:xfrm>
            <a:off x="2640253" y="1027675"/>
            <a:ext cx="3069007" cy="965512"/>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Supporting the regional platform</a:t>
            </a:r>
            <a:endParaRPr lang="fr-FR" dirty="0">
              <a:solidFill>
                <a:srgbClr val="404793"/>
              </a:solidFill>
              <a:latin typeface="Arial" panose="020B0604020202020204" pitchFamily="34" charset="0"/>
              <a:cs typeface="Arial" panose="020B0604020202020204" pitchFamily="34" charset="0"/>
            </a:endParaRPr>
          </a:p>
        </p:txBody>
      </p:sp>
      <p:sp>
        <p:nvSpPr>
          <p:cNvPr id="42" name="Rectangle : coins arrondis 39">
            <a:extLst>
              <a:ext uri="{FF2B5EF4-FFF2-40B4-BE49-F238E27FC236}">
                <a16:creationId xmlns:a16="http://schemas.microsoft.com/office/drawing/2014/main" id="{CA6DF1D8-4F3F-4E30-AA7E-A9D00BA0991A}"/>
              </a:ext>
            </a:extLst>
          </p:cNvPr>
          <p:cNvSpPr/>
          <p:nvPr/>
        </p:nvSpPr>
        <p:spPr>
          <a:xfrm>
            <a:off x="2640253" y="2116480"/>
            <a:ext cx="3086100" cy="4666641"/>
          </a:xfrm>
          <a:prstGeom prst="roundRect">
            <a:avLst>
              <a:gd name="adj" fmla="val 6860"/>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Supporting SBACs through visibility</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Chat rooms to engage national stakeholders into dialogue</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Experience / practices sharing</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Repository of non-proprietary knowledge</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Alert on regional opportunities</a:t>
            </a:r>
            <a:endParaRPr lang="fr-FR" dirty="0">
              <a:solidFill>
                <a:schemeClr val="tx1"/>
              </a:solidFill>
              <a:latin typeface="Arial" panose="020B0604020202020204" pitchFamily="34" charset="0"/>
              <a:cs typeface="Arial" panose="020B0604020202020204" pitchFamily="34" charset="0"/>
            </a:endParaRPr>
          </a:p>
        </p:txBody>
      </p:sp>
      <p:sp>
        <p:nvSpPr>
          <p:cNvPr id="43" name="Rectangle : coins arrondis 22">
            <a:extLst>
              <a:ext uri="{FF2B5EF4-FFF2-40B4-BE49-F238E27FC236}">
                <a16:creationId xmlns:a16="http://schemas.microsoft.com/office/drawing/2014/main" id="{D4F3DB1F-12E9-453B-AC54-B6C820CB3A0F}"/>
              </a:ext>
            </a:extLst>
          </p:cNvPr>
          <p:cNvSpPr/>
          <p:nvPr/>
        </p:nvSpPr>
        <p:spPr>
          <a:xfrm>
            <a:off x="5900809" y="1027675"/>
            <a:ext cx="2793277" cy="965512"/>
          </a:xfrm>
          <a:prstGeom prst="round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Visibility of the Programme</a:t>
            </a:r>
            <a:endParaRPr lang="fr-FR" dirty="0">
              <a:solidFill>
                <a:srgbClr val="404793"/>
              </a:solidFill>
              <a:latin typeface="Arial" panose="020B0604020202020204" pitchFamily="34" charset="0"/>
              <a:cs typeface="Arial" panose="020B0604020202020204" pitchFamily="34" charset="0"/>
            </a:endParaRPr>
          </a:p>
        </p:txBody>
      </p:sp>
      <p:sp>
        <p:nvSpPr>
          <p:cNvPr id="44" name="Rectangle : coins arrondis 39">
            <a:extLst>
              <a:ext uri="{FF2B5EF4-FFF2-40B4-BE49-F238E27FC236}">
                <a16:creationId xmlns:a16="http://schemas.microsoft.com/office/drawing/2014/main" id="{0F6423FC-9229-4F83-B637-6004D8C0E444}"/>
              </a:ext>
            </a:extLst>
          </p:cNvPr>
          <p:cNvSpPr/>
          <p:nvPr/>
        </p:nvSpPr>
        <p:spPr>
          <a:xfrm>
            <a:off x="5900809" y="2116481"/>
            <a:ext cx="2793278" cy="3828628"/>
          </a:xfrm>
          <a:prstGeom prst="roundRect">
            <a:avLst>
              <a:gd name="adj" fmla="val 6860"/>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Awareness on EU new strategies</a:t>
            </a:r>
          </a:p>
          <a:p>
            <a:pPr marL="285750" indent="-285750">
              <a:buFont typeface="Arial" panose="020B0604020202020204" pitchFamily="34" charset="0"/>
              <a:buChar char="•"/>
            </a:pPr>
            <a:endParaRPr lang="en-GB" sz="1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Awareness on main activities and results</a:t>
            </a:r>
            <a:endParaRPr lang="en-GB"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solidFill>
                  <a:schemeClr val="tx1"/>
                </a:solidFill>
                <a:latin typeface="Arial" panose="020B0604020202020204" pitchFamily="34" charset="0"/>
                <a:cs typeface="Arial" panose="020B0604020202020204" pitchFamily="34" charset="0"/>
              </a:rPr>
              <a:t>Coordination </a:t>
            </a:r>
            <a:r>
              <a:rPr lang="fr-FR" dirty="0" err="1">
                <a:solidFill>
                  <a:schemeClr val="tx1"/>
                </a:solidFill>
                <a:latin typeface="Arial" panose="020B0604020202020204" pitchFamily="34" charset="0"/>
                <a:cs typeface="Arial" panose="020B0604020202020204" pitchFamily="34" charset="0"/>
              </a:rPr>
              <a:t>with</a:t>
            </a:r>
            <a:r>
              <a:rPr lang="fr-FR" dirty="0">
                <a:solidFill>
                  <a:schemeClr val="tx1"/>
                </a:solidFill>
                <a:latin typeface="Arial" panose="020B0604020202020204" pitchFamily="34" charset="0"/>
                <a:cs typeface="Arial" panose="020B0604020202020204" pitchFamily="34" charset="0"/>
              </a:rPr>
              <a:t> </a:t>
            </a:r>
            <a:r>
              <a:rPr lang="fr-FR" dirty="0" err="1">
                <a:solidFill>
                  <a:schemeClr val="tx1"/>
                </a:solidFill>
                <a:latin typeface="Arial" panose="020B0604020202020204" pitchFamily="34" charset="0"/>
                <a:cs typeface="Arial" panose="020B0604020202020204" pitchFamily="34" charset="0"/>
              </a:rPr>
              <a:t>other</a:t>
            </a:r>
            <a:r>
              <a:rPr lang="fr-FR" dirty="0">
                <a:solidFill>
                  <a:schemeClr val="tx1"/>
                </a:solidFill>
                <a:latin typeface="Arial" panose="020B0604020202020204" pitchFamily="34" charset="0"/>
                <a:cs typeface="Arial" panose="020B0604020202020204" pitchFamily="34" charset="0"/>
              </a:rPr>
              <a:t> EU Programmes</a:t>
            </a:r>
          </a:p>
          <a:p>
            <a:pPr marL="285750" indent="-285750">
              <a:buFont typeface="Arial" panose="020B0604020202020204" pitchFamily="34" charset="0"/>
              <a:buChar char="•"/>
            </a:pPr>
            <a:endParaRPr lang="fr-FR"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Articles, social media, website and videos…</a:t>
            </a:r>
          </a:p>
        </p:txBody>
      </p:sp>
    </p:spTree>
    <p:extLst>
      <p:ext uri="{BB962C8B-B14F-4D97-AF65-F5344CB8AC3E}">
        <p14:creationId xmlns:p14="http://schemas.microsoft.com/office/powerpoint/2010/main" val="2276707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58711"/>
            <a:ext cx="3149403" cy="1514902"/>
          </a:xfrm>
          <a:prstGeom prst="rect">
            <a:avLst/>
          </a:prstGeom>
        </p:spPr>
      </p:pic>
      <p:sp>
        <p:nvSpPr>
          <p:cNvPr id="10" name="Title 1">
            <a:extLst>
              <a:ext uri="{FF2B5EF4-FFF2-40B4-BE49-F238E27FC236}">
                <a16:creationId xmlns:a16="http://schemas.microsoft.com/office/drawing/2014/main" id="{31827038-BD22-4ED1-9BAD-75552DB3CD98}"/>
              </a:ext>
            </a:extLst>
          </p:cNvPr>
          <p:cNvSpPr txBox="1">
            <a:spLocks/>
          </p:cNvSpPr>
          <p:nvPr/>
        </p:nvSpPr>
        <p:spPr>
          <a:xfrm>
            <a:off x="4645738" y="247077"/>
            <a:ext cx="4416069" cy="653631"/>
          </a:xfrm>
          <a:prstGeom prst="rect">
            <a:avLst/>
          </a:prstGeom>
        </p:spPr>
        <p:txBody>
          <a:bodyPr vert="horz" lIns="91440" tIns="45720" rIns="91440" bIns="45720" rtlCol="0" anchor="ctr">
            <a:noAutofit/>
          </a:bodyPr>
          <a:lstStyle>
            <a:lvl1pPr defTabSz="685800">
              <a:lnSpc>
                <a:spcPct val="90000"/>
              </a:lnSpc>
              <a:spcBef>
                <a:spcPct val="0"/>
              </a:spcBef>
              <a:buNone/>
              <a:defRPr sz="2400" b="1">
                <a:solidFill>
                  <a:srgbClr val="404793"/>
                </a:solidFill>
                <a:latin typeface="+mj-lt"/>
                <a:ea typeface="+mj-ea"/>
                <a:cs typeface="+mj-cs"/>
              </a:defRPr>
            </a:lvl1pPr>
          </a:lstStyle>
          <a:p>
            <a:pPr algn="ctr"/>
            <a:r>
              <a:rPr lang="en-GB" sz="2800" dirty="0">
                <a:solidFill>
                  <a:srgbClr val="FF0000"/>
                </a:solidFill>
                <a:latin typeface="+mn-lt"/>
                <a:ea typeface="+mn-ea"/>
                <a:cs typeface="+mn-cs"/>
              </a:rPr>
              <a:t>ACTIVITIES</a:t>
            </a:r>
            <a:endParaRPr lang="fr-FR" sz="2800" dirty="0">
              <a:solidFill>
                <a:srgbClr val="FF0000"/>
              </a:solidFill>
            </a:endParaRPr>
          </a:p>
        </p:txBody>
      </p:sp>
      <p:pic>
        <p:nvPicPr>
          <p:cNvPr id="40" name="Picture 39">
            <a:extLst>
              <a:ext uri="{FF2B5EF4-FFF2-40B4-BE49-F238E27FC236}">
                <a16:creationId xmlns:a16="http://schemas.microsoft.com/office/drawing/2014/main" id="{008DC9D2-528C-44F8-9AEA-54A77583A067}"/>
              </a:ext>
            </a:extLst>
          </p:cNvPr>
          <p:cNvPicPr>
            <a:picLocks noChangeAspect="1"/>
          </p:cNvPicPr>
          <p:nvPr/>
        </p:nvPicPr>
        <p:blipFill rotWithShape="1">
          <a:blip r:embed="rId5"/>
          <a:srcRect l="37640" t="16903" r="25955" b="12386"/>
          <a:stretch/>
        </p:blipFill>
        <p:spPr>
          <a:xfrm>
            <a:off x="5400230" y="791006"/>
            <a:ext cx="3492250" cy="3815559"/>
          </a:xfrm>
          <a:prstGeom prst="rect">
            <a:avLst/>
          </a:prstGeom>
        </p:spPr>
      </p:pic>
      <p:sp>
        <p:nvSpPr>
          <p:cNvPr id="41" name="TextBox 40">
            <a:extLst>
              <a:ext uri="{FF2B5EF4-FFF2-40B4-BE49-F238E27FC236}">
                <a16:creationId xmlns:a16="http://schemas.microsoft.com/office/drawing/2014/main" id="{DAD7F49D-7C7A-4F6C-8AAA-5F064B9F635E}"/>
              </a:ext>
            </a:extLst>
          </p:cNvPr>
          <p:cNvSpPr txBox="1"/>
          <p:nvPr/>
        </p:nvSpPr>
        <p:spPr>
          <a:xfrm>
            <a:off x="282222" y="2598374"/>
            <a:ext cx="4932214" cy="369332"/>
          </a:xfrm>
          <a:prstGeom prst="rect">
            <a:avLst/>
          </a:prstGeom>
          <a:solidFill>
            <a:srgbClr val="FF0000">
              <a:alpha val="10196"/>
            </a:srgbClr>
          </a:solidFill>
        </p:spPr>
        <p:txBody>
          <a:bodyPr wrap="square" rtlCol="0">
            <a:spAutoFit/>
          </a:bodyPr>
          <a:lstStyle/>
          <a:p>
            <a:r>
              <a:rPr lang="en-GB" b="1" u="sng" dirty="0">
                <a:latin typeface="Arial" panose="020B0604020202020204" pitchFamily="34" charset="0"/>
                <a:cs typeface="Arial" panose="020B0604020202020204" pitchFamily="34" charset="0"/>
              </a:rPr>
              <a:t>www.facebook.com/medmsmes</a:t>
            </a:r>
            <a:endParaRPr lang="en-US" b="1" u="sng"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47440214-0023-4EF5-A0E7-20E7A52167A5}"/>
              </a:ext>
            </a:extLst>
          </p:cNvPr>
          <p:cNvSpPr txBox="1"/>
          <p:nvPr/>
        </p:nvSpPr>
        <p:spPr>
          <a:xfrm>
            <a:off x="282222" y="3314424"/>
            <a:ext cx="4932214" cy="369332"/>
          </a:xfrm>
          <a:prstGeom prst="rect">
            <a:avLst/>
          </a:prstGeom>
          <a:solidFill>
            <a:srgbClr val="FF0000">
              <a:alpha val="10196"/>
            </a:srgbClr>
          </a:solidFill>
        </p:spPr>
        <p:txBody>
          <a:bodyPr wrap="square" rtlCol="0">
            <a:spAutoFit/>
          </a:bodyPr>
          <a:lstStyle/>
          <a:p>
            <a:r>
              <a:rPr lang="ca-ES" b="1" dirty="0">
                <a:latin typeface="Arial" panose="020B0604020202020204" pitchFamily="34" charset="0"/>
                <a:cs typeface="Arial" panose="020B0604020202020204" pitchFamily="34" charset="0"/>
              </a:rPr>
              <a:t>YouTube </a:t>
            </a:r>
            <a:r>
              <a:rPr lang="ca-ES" b="1"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MED MSMEs Programme </a:t>
            </a:r>
            <a:endParaRPr lang="en-US" b="1" dirty="0">
              <a:latin typeface="Arial" panose="020B0604020202020204" pitchFamily="34" charset="0"/>
              <a:cs typeface="Arial" panose="020B0604020202020204" pitchFamily="34" charset="0"/>
            </a:endParaRPr>
          </a:p>
        </p:txBody>
      </p:sp>
      <p:pic>
        <p:nvPicPr>
          <p:cNvPr id="51" name="Picture 50">
            <a:extLst>
              <a:ext uri="{FF2B5EF4-FFF2-40B4-BE49-F238E27FC236}">
                <a16:creationId xmlns:a16="http://schemas.microsoft.com/office/drawing/2014/main" id="{3E12094C-7BB4-45F5-86E3-E457AE7E8DB4}"/>
              </a:ext>
            </a:extLst>
          </p:cNvPr>
          <p:cNvPicPr>
            <a:picLocks noChangeAspect="1"/>
          </p:cNvPicPr>
          <p:nvPr/>
        </p:nvPicPr>
        <p:blipFill rotWithShape="1">
          <a:blip r:embed="rId7"/>
          <a:srcRect l="7527" t="26783" r="41461" b="14892"/>
          <a:stretch/>
        </p:blipFill>
        <p:spPr>
          <a:xfrm>
            <a:off x="5400230" y="4784348"/>
            <a:ext cx="3339222" cy="2147592"/>
          </a:xfrm>
          <a:prstGeom prst="rect">
            <a:avLst/>
          </a:prstGeom>
        </p:spPr>
      </p:pic>
      <p:sp>
        <p:nvSpPr>
          <p:cNvPr id="17" name="Rectangle : coins arrondis 3">
            <a:extLst>
              <a:ext uri="{FF2B5EF4-FFF2-40B4-BE49-F238E27FC236}">
                <a16:creationId xmlns:a16="http://schemas.microsoft.com/office/drawing/2014/main" id="{AE667BBD-3CB1-424C-964E-363D8075400B}"/>
              </a:ext>
            </a:extLst>
          </p:cNvPr>
          <p:cNvSpPr/>
          <p:nvPr/>
        </p:nvSpPr>
        <p:spPr>
          <a:xfrm>
            <a:off x="251520" y="646592"/>
            <a:ext cx="5148710" cy="1881303"/>
          </a:xfrm>
          <a:prstGeom prst="roundRect">
            <a:avLst/>
          </a:prstGeom>
          <a:solidFill>
            <a:schemeClr val="accent1">
              <a:alpha val="20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dirty="0">
                <a:solidFill>
                  <a:srgbClr val="002060"/>
                </a:solidFill>
                <a:latin typeface="Arial" panose="020B0604020202020204" pitchFamily="34" charset="0"/>
                <a:cs typeface="Arial" panose="020B0604020202020204" pitchFamily="34" charset="0"/>
              </a:rPr>
              <a:t>Social Media</a:t>
            </a:r>
          </a:p>
          <a:p>
            <a:r>
              <a:rPr lang="en-GB" dirty="0">
                <a:solidFill>
                  <a:schemeClr val="tx1"/>
                </a:solidFill>
                <a:latin typeface="Arial" panose="020B0604020202020204" pitchFamily="34" charset="0"/>
                <a:cs typeface="Arial" panose="020B0604020202020204" pitchFamily="34" charset="0"/>
              </a:rPr>
              <a:t>Since September 2020 the Programme regularly posted on Facebook and </a:t>
            </a:r>
            <a:r>
              <a:rPr lang="en-GB" dirty="0" err="1">
                <a:solidFill>
                  <a:schemeClr val="tx1"/>
                </a:solidFill>
                <a:latin typeface="Arial" panose="020B0604020202020204" pitchFamily="34" charset="0"/>
                <a:cs typeface="Arial" panose="020B0604020202020204" pitchFamily="34" charset="0"/>
              </a:rPr>
              <a:t>Linkedin</a:t>
            </a:r>
            <a:r>
              <a:rPr lang="en-GB" dirty="0">
                <a:solidFill>
                  <a:schemeClr val="tx1"/>
                </a:solidFill>
                <a:latin typeface="Arial" panose="020B0604020202020204" pitchFamily="34" charset="0"/>
                <a:cs typeface="Arial" panose="020B0604020202020204" pitchFamily="34" charset="0"/>
              </a:rPr>
              <a:t>, reaching 55,000+ recipients and generating post-engagement (2,500) and followers (1,500)</a:t>
            </a:r>
            <a:endParaRPr lang="fr-FR" dirty="0">
              <a:solidFill>
                <a:schemeClr val="tx1"/>
              </a:solidFill>
              <a:latin typeface="Arial" panose="020B0604020202020204" pitchFamily="34" charset="0"/>
              <a:cs typeface="Arial" panose="020B0604020202020204" pitchFamily="34" charset="0"/>
            </a:endParaRPr>
          </a:p>
        </p:txBody>
      </p:sp>
      <p:sp>
        <p:nvSpPr>
          <p:cNvPr id="18" name="Rectangle : coins arrondis 3">
            <a:extLst>
              <a:ext uri="{FF2B5EF4-FFF2-40B4-BE49-F238E27FC236}">
                <a16:creationId xmlns:a16="http://schemas.microsoft.com/office/drawing/2014/main" id="{F1101656-DB96-4D20-9046-3B5534EE9615}"/>
              </a:ext>
            </a:extLst>
          </p:cNvPr>
          <p:cNvSpPr/>
          <p:nvPr/>
        </p:nvSpPr>
        <p:spPr>
          <a:xfrm>
            <a:off x="217237" y="4769138"/>
            <a:ext cx="5148710" cy="2085030"/>
          </a:xfrm>
          <a:prstGeom prst="roundRect">
            <a:avLst/>
          </a:prstGeom>
          <a:solidFill>
            <a:schemeClr val="accent1">
              <a:alpha val="20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dirty="0">
                <a:solidFill>
                  <a:srgbClr val="002060"/>
                </a:solidFill>
                <a:latin typeface="Arial" panose="020B0604020202020204" pitchFamily="34" charset="0"/>
                <a:cs typeface="Arial" panose="020B0604020202020204" pitchFamily="34" charset="0"/>
              </a:rPr>
              <a:t>Event Coverage</a:t>
            </a:r>
          </a:p>
          <a:p>
            <a:r>
              <a:rPr lang="en-US" dirty="0">
                <a:solidFill>
                  <a:schemeClr val="tx1"/>
                </a:solidFill>
                <a:latin typeface="Arial" panose="020B0604020202020204" pitchFamily="34" charset="0"/>
                <a:cs typeface="Arial" panose="020B0604020202020204" pitchFamily="34" charset="0"/>
              </a:rPr>
              <a:t>All events and working groups are communicated on social media on the same day, and through other media when physical events are possible (television, print)</a:t>
            </a:r>
          </a:p>
        </p:txBody>
      </p:sp>
      <p:sp>
        <p:nvSpPr>
          <p:cNvPr id="20" name="TextBox 19">
            <a:extLst>
              <a:ext uri="{FF2B5EF4-FFF2-40B4-BE49-F238E27FC236}">
                <a16:creationId xmlns:a16="http://schemas.microsoft.com/office/drawing/2014/main" id="{A5F5A13D-CAB5-4792-A061-D8A7EB425B7B}"/>
              </a:ext>
            </a:extLst>
          </p:cNvPr>
          <p:cNvSpPr txBox="1"/>
          <p:nvPr/>
        </p:nvSpPr>
        <p:spPr>
          <a:xfrm>
            <a:off x="282221" y="3884491"/>
            <a:ext cx="4948681" cy="646331"/>
          </a:xfrm>
          <a:prstGeom prst="rect">
            <a:avLst/>
          </a:prstGeom>
          <a:solidFill>
            <a:srgbClr val="FF0000">
              <a:alpha val="10196"/>
            </a:srgbClr>
          </a:solidFill>
        </p:spPr>
        <p:txBody>
          <a:bodyPr wrap="square">
            <a:spAutoFit/>
          </a:bodyPr>
          <a:lstStyle/>
          <a:p>
            <a:r>
              <a:rPr lang="ca-ES" b="1"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https://www.linkedin.com/company/medmsmesprog</a:t>
            </a:r>
            <a:endParaRPr lang="ca-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87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BB8BF5-8961-403B-91B9-1A670400B6E1}"/>
              </a:ext>
            </a:extLst>
          </p:cNvPr>
          <p:cNvPicPr>
            <a:picLocks noChangeAspect="1"/>
          </p:cNvPicPr>
          <p:nvPr/>
        </p:nvPicPr>
        <p:blipFill rotWithShape="1">
          <a:blip r:embed="rId3"/>
          <a:srcRect l="23801" t="20318" r="20681" b="12722"/>
          <a:stretch/>
        </p:blipFill>
        <p:spPr>
          <a:xfrm>
            <a:off x="4124917" y="1530350"/>
            <a:ext cx="4936890" cy="3349375"/>
          </a:xfrm>
          <a:prstGeom prst="rect">
            <a:avLst/>
          </a:prstGeom>
        </p:spPr>
      </p:pic>
      <p:pic>
        <p:nvPicPr>
          <p:cNvPr id="3" name="Picture 2">
            <a:extLst>
              <a:ext uri="{FF2B5EF4-FFF2-40B4-BE49-F238E27FC236}">
                <a16:creationId xmlns:a16="http://schemas.microsoft.com/office/drawing/2014/main" id="{EBA93A93-D303-443C-AFAB-04EEE5FB5C8B}"/>
              </a:ext>
            </a:extLst>
          </p:cNvPr>
          <p:cNvPicPr>
            <a:picLocks noChangeAspect="1"/>
          </p:cNvPicPr>
          <p:nvPr/>
        </p:nvPicPr>
        <p:blipFill rotWithShape="1">
          <a:blip r:embed="rId4"/>
          <a:srcRect l="899" t="15518" r="38477" b="12372"/>
          <a:stretch/>
        </p:blipFill>
        <p:spPr>
          <a:xfrm>
            <a:off x="251520" y="3509962"/>
            <a:ext cx="4797356" cy="3209814"/>
          </a:xfrm>
          <a:prstGeom prst="rect">
            <a:avLst/>
          </a:prstGeom>
        </p:spPr>
      </p:pic>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sp>
        <p:nvSpPr>
          <p:cNvPr id="10" name="Title 1">
            <a:extLst>
              <a:ext uri="{FF2B5EF4-FFF2-40B4-BE49-F238E27FC236}">
                <a16:creationId xmlns:a16="http://schemas.microsoft.com/office/drawing/2014/main" id="{31827038-BD22-4ED1-9BAD-75552DB3CD98}"/>
              </a:ext>
            </a:extLst>
          </p:cNvPr>
          <p:cNvSpPr txBox="1">
            <a:spLocks/>
          </p:cNvSpPr>
          <p:nvPr/>
        </p:nvSpPr>
        <p:spPr>
          <a:xfrm>
            <a:off x="4645738" y="236803"/>
            <a:ext cx="4416069" cy="653631"/>
          </a:xfrm>
          <a:prstGeom prst="rect">
            <a:avLst/>
          </a:prstGeom>
        </p:spPr>
        <p:txBody>
          <a:bodyPr vert="horz" lIns="91440" tIns="45720" rIns="91440" bIns="45720" rtlCol="0" anchor="ctr">
            <a:noAutofit/>
          </a:bodyPr>
          <a:lstStyle>
            <a:lvl1pPr defTabSz="685800">
              <a:lnSpc>
                <a:spcPct val="90000"/>
              </a:lnSpc>
              <a:spcBef>
                <a:spcPct val="0"/>
              </a:spcBef>
              <a:buNone/>
              <a:defRPr sz="2400" b="1">
                <a:solidFill>
                  <a:srgbClr val="404793"/>
                </a:solidFill>
                <a:latin typeface="+mj-lt"/>
                <a:ea typeface="+mj-ea"/>
                <a:cs typeface="+mj-cs"/>
              </a:defRPr>
            </a:lvl1pPr>
          </a:lstStyle>
          <a:p>
            <a:pPr algn="ctr"/>
            <a:r>
              <a:rPr lang="en-GB" sz="2800" dirty="0">
                <a:solidFill>
                  <a:srgbClr val="FF0000"/>
                </a:solidFill>
                <a:latin typeface="+mn-lt"/>
                <a:ea typeface="+mn-ea"/>
                <a:cs typeface="+mn-cs"/>
              </a:rPr>
              <a:t>ACTIVITIES</a:t>
            </a:r>
            <a:endParaRPr lang="fr-FR" sz="2800" dirty="0">
              <a:solidFill>
                <a:srgbClr val="FF0000"/>
              </a:solidFill>
            </a:endParaRPr>
          </a:p>
        </p:txBody>
      </p:sp>
      <p:sp>
        <p:nvSpPr>
          <p:cNvPr id="15" name="TextBox 14">
            <a:extLst>
              <a:ext uri="{FF2B5EF4-FFF2-40B4-BE49-F238E27FC236}">
                <a16:creationId xmlns:a16="http://schemas.microsoft.com/office/drawing/2014/main" id="{3FED90A7-C16A-4104-942A-2569FBC759E6}"/>
              </a:ext>
            </a:extLst>
          </p:cNvPr>
          <p:cNvSpPr txBox="1"/>
          <p:nvPr/>
        </p:nvSpPr>
        <p:spPr>
          <a:xfrm>
            <a:off x="5316679" y="890434"/>
            <a:ext cx="45720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https://medmsmes.eu/</a:t>
            </a:r>
          </a:p>
        </p:txBody>
      </p:sp>
      <p:sp>
        <p:nvSpPr>
          <p:cNvPr id="19" name="Rectangle : coins arrondis 3">
            <a:extLst>
              <a:ext uri="{FF2B5EF4-FFF2-40B4-BE49-F238E27FC236}">
                <a16:creationId xmlns:a16="http://schemas.microsoft.com/office/drawing/2014/main" id="{7E1007A5-C6A7-4A6D-B4F7-0F8BF60D0F12}"/>
              </a:ext>
            </a:extLst>
          </p:cNvPr>
          <p:cNvSpPr/>
          <p:nvPr/>
        </p:nvSpPr>
        <p:spPr>
          <a:xfrm>
            <a:off x="82193" y="726113"/>
            <a:ext cx="5148710" cy="2649458"/>
          </a:xfrm>
          <a:prstGeom prst="roundRect">
            <a:avLst/>
          </a:prstGeom>
          <a:solidFill>
            <a:schemeClr val="accent1">
              <a:alpha val="20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dirty="0">
                <a:solidFill>
                  <a:srgbClr val="002060"/>
                </a:solidFill>
                <a:latin typeface="Arial" panose="020B0604020202020204" pitchFamily="34" charset="0"/>
                <a:cs typeface="Arial" panose="020B0604020202020204" pitchFamily="34" charset="0"/>
              </a:rPr>
              <a:t>Website</a:t>
            </a:r>
          </a:p>
          <a:p>
            <a:r>
              <a:rPr lang="en-US" dirty="0">
                <a:solidFill>
                  <a:schemeClr val="tx1"/>
                </a:solidFill>
                <a:latin typeface="Arial" panose="020B0604020202020204" pitchFamily="34" charset="0"/>
                <a:cs typeface="Arial" panose="020B0604020202020204" pitchFamily="34" charset="0"/>
              </a:rPr>
              <a:t>Website launched in September 2020 and being updated to become increasingly interactive in the presentation and sharing of content including  Resources, news and events, opportunities and a dialogue tool (</a:t>
            </a:r>
            <a:r>
              <a:rPr lang="en-US" dirty="0" err="1">
                <a:solidFill>
                  <a:schemeClr val="tx1"/>
                </a:solidFill>
                <a:latin typeface="Arial" panose="020B0604020202020204" pitchFamily="34" charset="0"/>
                <a:cs typeface="Arial" panose="020B0604020202020204" pitchFamily="34" charset="0"/>
              </a:rPr>
              <a:t>chatbox</a:t>
            </a:r>
            <a:r>
              <a:rPr lang="en-US" dirty="0">
                <a:solidFill>
                  <a:schemeClr val="tx1"/>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id="{2CDD80A6-75C3-4EA4-8628-3C9A17B1A504}"/>
              </a:ext>
            </a:extLst>
          </p:cNvPr>
          <p:cNvPicPr>
            <a:picLocks noChangeAspect="1"/>
          </p:cNvPicPr>
          <p:nvPr/>
        </p:nvPicPr>
        <p:blipFill rotWithShape="1">
          <a:blip r:embed="rId6"/>
          <a:srcRect t="15717" r="3820" b="19164"/>
          <a:stretch/>
        </p:blipFill>
        <p:spPr>
          <a:xfrm>
            <a:off x="4207111" y="5051189"/>
            <a:ext cx="4936889" cy="1880170"/>
          </a:xfrm>
          <a:prstGeom prst="rect">
            <a:avLst/>
          </a:prstGeom>
        </p:spPr>
      </p:pic>
    </p:spTree>
    <p:extLst>
      <p:ext uri="{BB962C8B-B14F-4D97-AF65-F5344CB8AC3E}">
        <p14:creationId xmlns:p14="http://schemas.microsoft.com/office/powerpoint/2010/main" val="4247041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B02C2355-53A1-46A5-BC6A-3234F4BC5A7A}"/>
              </a:ext>
            </a:extLst>
          </p:cNvPr>
          <p:cNvSpPr>
            <a:spLocks noGrp="1"/>
          </p:cNvSpPr>
          <p:nvPr>
            <p:ph type="ftr" sz="quarter" idx="11"/>
          </p:nvPr>
        </p:nvSpPr>
        <p:spPr>
          <a:xfrm>
            <a:off x="2887506" y="3842580"/>
            <a:ext cx="3086100" cy="373746"/>
          </a:xfrm>
        </p:spPr>
        <p:txBody>
          <a:bodyPr/>
          <a:lstStyle/>
          <a:p>
            <a:r>
              <a:rPr lang="fr-FR" dirty="0"/>
              <a:t>Draft V0</a:t>
            </a:r>
          </a:p>
        </p:txBody>
      </p:sp>
      <p:sp>
        <p:nvSpPr>
          <p:cNvPr id="7" name="Slide Number Placeholder 5"/>
          <p:cNvSpPr>
            <a:spLocks noGrp="1"/>
          </p:cNvSpPr>
          <p:nvPr>
            <p:ph type="sldNum" sz="quarter" idx="12"/>
          </p:nvPr>
        </p:nvSpPr>
        <p:spPr>
          <a:xfrm>
            <a:off x="6356639" y="3763231"/>
            <a:ext cx="2057400" cy="373746"/>
          </a:xfrm>
          <a:prstGeom prst="rect">
            <a:avLst/>
          </a:prstGeom>
          <a:ln>
            <a:noFill/>
          </a:ln>
        </p:spPr>
        <p:txBody>
          <a:bodyPr vert="horz" lIns="91440" tIns="45720" rIns="91440" bIns="45720" rtlCol="0" anchor="ctr"/>
          <a:lstStyle>
            <a:lvl1pPr algn="r">
              <a:defRPr sz="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alibri"/>
                <a:ea typeface="+mn-ea"/>
                <a:cs typeface="+mn-cs"/>
              </a:rPr>
              <a:t>1</a:t>
            </a:r>
          </a:p>
        </p:txBody>
      </p:sp>
      <p:pic>
        <p:nvPicPr>
          <p:cNvPr id="8" name="Picture 6" descr="A close up of a logo&#10;&#10;Description automatically generated">
            <a:extLst>
              <a:ext uri="{FF2B5EF4-FFF2-40B4-BE49-F238E27FC236}">
                <a16:creationId xmlns:a16="http://schemas.microsoft.com/office/drawing/2014/main" id="{970D57E8-158A-8645-B558-3CC71E95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65757"/>
            <a:ext cx="1728192" cy="382923"/>
          </a:xfrm>
          <a:prstGeom prst="rect">
            <a:avLst/>
          </a:prstGeom>
        </p:spPr>
      </p:pic>
      <p:pic>
        <p:nvPicPr>
          <p:cNvPr id="16" name="Image 15"/>
          <p:cNvPicPr>
            <a:picLocks noChangeAspect="1"/>
          </p:cNvPicPr>
          <p:nvPr/>
        </p:nvPicPr>
        <p:blipFill>
          <a:blip r:embed="rId4"/>
          <a:stretch>
            <a:fillRect/>
          </a:stretch>
        </p:blipFill>
        <p:spPr>
          <a:xfrm>
            <a:off x="5994597" y="5558711"/>
            <a:ext cx="3149403" cy="1514902"/>
          </a:xfrm>
          <a:prstGeom prst="rect">
            <a:avLst/>
          </a:prstGeom>
        </p:spPr>
      </p:pic>
      <p:sp>
        <p:nvSpPr>
          <p:cNvPr id="10" name="Title 1">
            <a:extLst>
              <a:ext uri="{FF2B5EF4-FFF2-40B4-BE49-F238E27FC236}">
                <a16:creationId xmlns:a16="http://schemas.microsoft.com/office/drawing/2014/main" id="{31827038-BD22-4ED1-9BAD-75552DB3CD98}"/>
              </a:ext>
            </a:extLst>
          </p:cNvPr>
          <p:cNvSpPr txBox="1">
            <a:spLocks/>
          </p:cNvSpPr>
          <p:nvPr/>
        </p:nvSpPr>
        <p:spPr>
          <a:xfrm>
            <a:off x="4645738" y="236803"/>
            <a:ext cx="4416069" cy="653631"/>
          </a:xfrm>
          <a:prstGeom prst="rect">
            <a:avLst/>
          </a:prstGeom>
        </p:spPr>
        <p:txBody>
          <a:bodyPr vert="horz" lIns="91440" tIns="45720" rIns="91440" bIns="45720" rtlCol="0" anchor="ctr">
            <a:noAutofit/>
          </a:bodyPr>
          <a:lstStyle>
            <a:lvl1pPr defTabSz="685800">
              <a:lnSpc>
                <a:spcPct val="90000"/>
              </a:lnSpc>
              <a:spcBef>
                <a:spcPct val="0"/>
              </a:spcBef>
              <a:buNone/>
              <a:defRPr sz="2400" b="1">
                <a:solidFill>
                  <a:srgbClr val="404793"/>
                </a:solidFill>
                <a:latin typeface="+mj-lt"/>
                <a:ea typeface="+mj-ea"/>
                <a:cs typeface="+mj-cs"/>
              </a:defRPr>
            </a:lvl1pPr>
          </a:lstStyle>
          <a:p>
            <a:pPr algn="ctr"/>
            <a:r>
              <a:rPr lang="en-GB" sz="2800" dirty="0">
                <a:solidFill>
                  <a:srgbClr val="FF0000"/>
                </a:solidFill>
                <a:latin typeface="+mn-lt"/>
                <a:ea typeface="+mn-ea"/>
                <a:cs typeface="+mn-cs"/>
              </a:rPr>
              <a:t>ACTIVITIES</a:t>
            </a:r>
            <a:endParaRPr lang="fr-FR" sz="2800" dirty="0">
              <a:solidFill>
                <a:srgbClr val="FF0000"/>
              </a:solidFill>
            </a:endParaRPr>
          </a:p>
        </p:txBody>
      </p:sp>
      <p:pic>
        <p:nvPicPr>
          <p:cNvPr id="4" name="Picture 3">
            <a:extLst>
              <a:ext uri="{FF2B5EF4-FFF2-40B4-BE49-F238E27FC236}">
                <a16:creationId xmlns:a16="http://schemas.microsoft.com/office/drawing/2014/main" id="{BFD829FD-49C2-41CE-992F-2C3B8F48EDFD}"/>
              </a:ext>
            </a:extLst>
          </p:cNvPr>
          <p:cNvPicPr>
            <a:picLocks noChangeAspect="1"/>
          </p:cNvPicPr>
          <p:nvPr/>
        </p:nvPicPr>
        <p:blipFill rotWithShape="1">
          <a:blip r:embed="rId5"/>
          <a:srcRect l="18652" t="22811" r="19776" b="12395"/>
          <a:stretch/>
        </p:blipFill>
        <p:spPr>
          <a:xfrm>
            <a:off x="4158341" y="1136281"/>
            <a:ext cx="4572000" cy="2706299"/>
          </a:xfrm>
          <a:prstGeom prst="rect">
            <a:avLst/>
          </a:prstGeom>
        </p:spPr>
      </p:pic>
      <p:sp>
        <p:nvSpPr>
          <p:cNvPr id="20" name="Rectangle : coins arrondis 3">
            <a:extLst>
              <a:ext uri="{FF2B5EF4-FFF2-40B4-BE49-F238E27FC236}">
                <a16:creationId xmlns:a16="http://schemas.microsoft.com/office/drawing/2014/main" id="{7A416FCC-49AF-46C2-8AFA-80BAF1A04D67}"/>
              </a:ext>
            </a:extLst>
          </p:cNvPr>
          <p:cNvSpPr/>
          <p:nvPr/>
        </p:nvSpPr>
        <p:spPr>
          <a:xfrm>
            <a:off x="32759" y="1121681"/>
            <a:ext cx="3893906" cy="2928835"/>
          </a:xfrm>
          <a:prstGeom prst="roundRect">
            <a:avLst/>
          </a:prstGeom>
          <a:solidFill>
            <a:schemeClr val="accent1">
              <a:alpha val="20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dirty="0">
                <a:solidFill>
                  <a:srgbClr val="002060"/>
                </a:solidFill>
                <a:latin typeface="Arial" panose="020B0604020202020204" pitchFamily="34" charset="0"/>
                <a:cs typeface="Arial" panose="020B0604020202020204" pitchFamily="34" charset="0"/>
              </a:rPr>
              <a:t>Quarterly Newsletter</a:t>
            </a:r>
          </a:p>
          <a:p>
            <a:r>
              <a:rPr lang="en-US" dirty="0">
                <a:solidFill>
                  <a:schemeClr val="tx1"/>
                </a:solidFill>
                <a:latin typeface="Arial" panose="020B0604020202020204" pitchFamily="34" charset="0"/>
                <a:cs typeface="Arial" panose="020B0604020202020204" pitchFamily="34" charset="0"/>
              </a:rPr>
              <a:t>First quarterly newsletter launched in November 2020 and will be issued every quarter going forward</a:t>
            </a:r>
          </a:p>
        </p:txBody>
      </p:sp>
      <p:sp>
        <p:nvSpPr>
          <p:cNvPr id="21" name="Rectangle : coins arrondis 3">
            <a:extLst>
              <a:ext uri="{FF2B5EF4-FFF2-40B4-BE49-F238E27FC236}">
                <a16:creationId xmlns:a16="http://schemas.microsoft.com/office/drawing/2014/main" id="{F45BD438-00EA-43D4-B7CF-61E598A84D08}"/>
              </a:ext>
            </a:extLst>
          </p:cNvPr>
          <p:cNvSpPr/>
          <p:nvPr/>
        </p:nvSpPr>
        <p:spPr>
          <a:xfrm>
            <a:off x="102741" y="4346566"/>
            <a:ext cx="8825501" cy="1910395"/>
          </a:xfrm>
          <a:prstGeom prst="roundRect">
            <a:avLst/>
          </a:prstGeom>
          <a:solidFill>
            <a:schemeClr val="accent1">
              <a:alpha val="20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b="1" dirty="0">
                <a:solidFill>
                  <a:srgbClr val="002060"/>
                </a:solidFill>
                <a:latin typeface="Arial" panose="020B0604020202020204" pitchFamily="34" charset="0"/>
                <a:cs typeface="Arial" panose="020B0604020202020204" pitchFamily="34" charset="0"/>
              </a:rPr>
              <a:t>Case Studies</a:t>
            </a:r>
          </a:p>
          <a:p>
            <a:r>
              <a:rPr lang="en-US" dirty="0">
                <a:solidFill>
                  <a:schemeClr val="tx1"/>
                </a:solidFill>
                <a:latin typeface="Arial" panose="020B0604020202020204" pitchFamily="34" charset="0"/>
                <a:cs typeface="Arial" panose="020B0604020202020204" pitchFamily="34" charset="0"/>
              </a:rPr>
              <a:t>The </a:t>
            </a:r>
            <a:r>
              <a:rPr lang="en-US" dirty="0" err="1">
                <a:solidFill>
                  <a:schemeClr val="tx1"/>
                </a:solidFill>
                <a:latin typeface="Arial" panose="020B0604020202020204" pitchFamily="34" charset="0"/>
                <a:cs typeface="Arial" panose="020B0604020202020204" pitchFamily="34" charset="0"/>
              </a:rPr>
              <a:t>Programme</a:t>
            </a:r>
            <a:r>
              <a:rPr lang="en-US" dirty="0">
                <a:solidFill>
                  <a:schemeClr val="tx1"/>
                </a:solidFill>
                <a:latin typeface="Arial" panose="020B0604020202020204" pitchFamily="34" charset="0"/>
                <a:cs typeface="Arial" panose="020B0604020202020204" pitchFamily="34" charset="0"/>
              </a:rPr>
              <a:t> continuously shares case studies (currently through social media and the website) such as for example the crowdfunding law in Tunisia, and will in the next months begin producing videos that can provide guidance and advise based on such case studies</a:t>
            </a:r>
          </a:p>
        </p:txBody>
      </p:sp>
    </p:spTree>
    <p:extLst>
      <p:ext uri="{BB962C8B-B14F-4D97-AF65-F5344CB8AC3E}">
        <p14:creationId xmlns:p14="http://schemas.microsoft.com/office/powerpoint/2010/main" val="359628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1829</TotalTime>
  <Words>299</Words>
  <Application>Microsoft Office PowerPoint</Application>
  <PresentationFormat>Custom</PresentationFormat>
  <Paragraphs>63</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k.nefla@gmail.com</dc:creator>
  <cp:lastModifiedBy>Joumana Brihi</cp:lastModifiedBy>
  <cp:revision>451</cp:revision>
  <dcterms:created xsi:type="dcterms:W3CDTF">2019-11-26T15:57:38Z</dcterms:created>
  <dcterms:modified xsi:type="dcterms:W3CDTF">2020-12-03T11:09:22Z</dcterms:modified>
</cp:coreProperties>
</file>