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90" r:id="rId1"/>
    <p:sldMasterId id="2147483702" r:id="rId2"/>
  </p:sldMasterIdLst>
  <p:notesMasterIdLst>
    <p:notesMasterId r:id="rId13"/>
  </p:notesMasterIdLst>
  <p:sldIdLst>
    <p:sldId id="337" r:id="rId3"/>
    <p:sldId id="485" r:id="rId4"/>
    <p:sldId id="479" r:id="rId5"/>
    <p:sldId id="480" r:id="rId6"/>
    <p:sldId id="482" r:id="rId7"/>
    <p:sldId id="483" r:id="rId8"/>
    <p:sldId id="484" r:id="rId9"/>
    <p:sldId id="474" r:id="rId10"/>
    <p:sldId id="481" r:id="rId11"/>
    <p:sldId id="467" r:id="rId12"/>
  </p:sldIdLst>
  <p:sldSz cx="9144000" cy="70199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Malherbe" initials="CM" lastIdx="16" clrIdx="0"/>
  <p:cmAuthor id="2" name="Burger, Gina" initials="BG" lastIdx="3" clrIdx="1"/>
  <p:cmAuthor id="3" name="Paolo Castrataro" initials="PC" lastIdx="3" clrIdx="2">
    <p:extLst>
      <p:ext uri="{19B8F6BF-5375-455C-9EA6-DF929625EA0E}">
        <p15:presenceInfo xmlns:p15="http://schemas.microsoft.com/office/powerpoint/2012/main" userId="Paolo Castrataro" providerId="None"/>
      </p:ext>
    </p:extLst>
  </p:cmAuthor>
  <p:cmAuthor id="4" name="Gina Burger" initials="GB" lastIdx="1" clrIdx="3">
    <p:extLst>
      <p:ext uri="{19B8F6BF-5375-455C-9EA6-DF929625EA0E}">
        <p15:presenceInfo xmlns:p15="http://schemas.microsoft.com/office/powerpoint/2012/main" userId="6601aa4b3a78a456" providerId="Windows Live"/>
      </p:ext>
    </p:extLst>
  </p:cmAuthor>
  <p:cmAuthor id="5" name="TANTTARI Liisa (NEAR)" initials="TL(" lastIdx="2" clrIdx="4">
    <p:extLst>
      <p:ext uri="{19B8F6BF-5375-455C-9EA6-DF929625EA0E}">
        <p15:presenceInfo xmlns:p15="http://schemas.microsoft.com/office/powerpoint/2012/main" userId="S-1-5-21-1606980848-2025429265-839522115-1171551" providerId="AD"/>
      </p:ext>
    </p:extLst>
  </p:cmAuthor>
  <p:cmAuthor id="6" name="Castrataro, Paolo" initials="CP" lastIdx="1" clrIdx="5">
    <p:extLst>
      <p:ext uri="{19B8F6BF-5375-455C-9EA6-DF929625EA0E}">
        <p15:presenceInfo xmlns:p15="http://schemas.microsoft.com/office/powerpoint/2012/main" userId="S::Paolo.Castrataro@gopa.de::813a2fd4-78d3-4981-b916-f60f40793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793"/>
    <a:srgbClr val="4DFC24"/>
    <a:srgbClr val="2CDB03"/>
    <a:srgbClr val="2AF65F"/>
    <a:srgbClr val="A80000"/>
    <a:srgbClr val="2988C8"/>
    <a:srgbClr val="84BA34"/>
    <a:srgbClr val="43B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68848" autoAdjust="0"/>
  </p:normalViewPr>
  <p:slideViewPr>
    <p:cSldViewPr snapToGrid="0" snapToObjects="1">
      <p:cViewPr varScale="1">
        <p:scale>
          <a:sx n="67" d="100"/>
          <a:sy n="67" d="100"/>
        </p:scale>
        <p:origin x="1338" y="66"/>
      </p:cViewPr>
      <p:guideLst>
        <p:guide orient="horz" pos="221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BFA0A-EEF3-4DFE-A8CE-C393EFBA67B0}" type="datetimeFigureOut">
              <a:rPr lang="en-US" smtClean="0"/>
              <a:pPr/>
              <a:t>12/2/2020</a:t>
            </a:fld>
            <a:endParaRPr lang="en-US"/>
          </a:p>
        </p:txBody>
      </p:sp>
      <p:sp>
        <p:nvSpPr>
          <p:cNvPr id="4" name="Slide Image Placeholder 3"/>
          <p:cNvSpPr>
            <a:spLocks noGrp="1" noRot="1" noChangeAspect="1"/>
          </p:cNvSpPr>
          <p:nvPr>
            <p:ph type="sldImg" idx="2"/>
          </p:nvPr>
        </p:nvSpPr>
        <p:spPr>
          <a:xfrm>
            <a:off x="1419225" y="1143000"/>
            <a:ext cx="40195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75DFF-2F7A-434B-A2DB-B5A8B7041012}" type="slidenum">
              <a:rPr lang="en-US" smtClean="0"/>
              <a:pPr/>
              <a:t>‹N°›</a:t>
            </a:fld>
            <a:endParaRPr lang="en-US"/>
          </a:p>
        </p:txBody>
      </p:sp>
    </p:spTree>
    <p:extLst>
      <p:ext uri="{BB962C8B-B14F-4D97-AF65-F5344CB8AC3E}">
        <p14:creationId xmlns:p14="http://schemas.microsoft.com/office/powerpoint/2010/main" val="110490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5BB34A-F2E8-4E54-8D2E-554B05D079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754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t>3</a:t>
            </a:fld>
            <a:endParaRPr lang="en-US"/>
          </a:p>
        </p:txBody>
      </p:sp>
    </p:spTree>
    <p:extLst>
      <p:ext uri="{BB962C8B-B14F-4D97-AF65-F5344CB8AC3E}">
        <p14:creationId xmlns:p14="http://schemas.microsoft.com/office/powerpoint/2010/main" val="339231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t>4</a:t>
            </a:fld>
            <a:endParaRPr lang="en-US"/>
          </a:p>
        </p:txBody>
      </p:sp>
    </p:spTree>
    <p:extLst>
      <p:ext uri="{BB962C8B-B14F-4D97-AF65-F5344CB8AC3E}">
        <p14:creationId xmlns:p14="http://schemas.microsoft.com/office/powerpoint/2010/main" val="60474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t>5</a:t>
            </a:fld>
            <a:endParaRPr lang="en-US"/>
          </a:p>
        </p:txBody>
      </p:sp>
    </p:spTree>
    <p:extLst>
      <p:ext uri="{BB962C8B-B14F-4D97-AF65-F5344CB8AC3E}">
        <p14:creationId xmlns:p14="http://schemas.microsoft.com/office/powerpoint/2010/main" val="370160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t>6</a:t>
            </a:fld>
            <a:endParaRPr lang="en-US"/>
          </a:p>
        </p:txBody>
      </p:sp>
    </p:spTree>
    <p:extLst>
      <p:ext uri="{BB962C8B-B14F-4D97-AF65-F5344CB8AC3E}">
        <p14:creationId xmlns:p14="http://schemas.microsoft.com/office/powerpoint/2010/main" val="272331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t>8</a:t>
            </a:fld>
            <a:endParaRPr lang="en-US"/>
          </a:p>
        </p:txBody>
      </p:sp>
    </p:spTree>
    <p:extLst>
      <p:ext uri="{BB962C8B-B14F-4D97-AF65-F5344CB8AC3E}">
        <p14:creationId xmlns:p14="http://schemas.microsoft.com/office/powerpoint/2010/main" val="148490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t>9</a:t>
            </a:fld>
            <a:endParaRPr lang="en-US"/>
          </a:p>
        </p:txBody>
      </p:sp>
    </p:spTree>
    <p:extLst>
      <p:ext uri="{BB962C8B-B14F-4D97-AF65-F5344CB8AC3E}">
        <p14:creationId xmlns:p14="http://schemas.microsoft.com/office/powerpoint/2010/main" val="259967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8863"/>
            <a:ext cx="6858000" cy="2443974"/>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87086"/>
            <a:ext cx="6858000" cy="16948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50297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75469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73746"/>
            <a:ext cx="1971675" cy="59490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73746"/>
            <a:ext cx="5800725" cy="59490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109757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8863"/>
            <a:ext cx="6858000" cy="2443974"/>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87086"/>
            <a:ext cx="6858000" cy="16948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
        <p:nvSpPr>
          <p:cNvPr id="7" name="ZoneTexte 6">
            <a:extLst>
              <a:ext uri="{FF2B5EF4-FFF2-40B4-BE49-F238E27FC236}">
                <a16:creationId xmlns:a16="http://schemas.microsoft.com/office/drawing/2014/main" id="{523E3E5C-558E-475E-BB78-B1EC94857C3E}"/>
              </a:ext>
            </a:extLst>
          </p:cNvPr>
          <p:cNvSpPr txBox="1"/>
          <p:nvPr userDrawn="1"/>
        </p:nvSpPr>
        <p:spPr>
          <a:xfrm>
            <a:off x="731520" y="6506431"/>
            <a:ext cx="1702191" cy="307777"/>
          </a:xfrm>
          <a:prstGeom prst="rect">
            <a:avLst/>
          </a:prstGeom>
          <a:noFill/>
        </p:spPr>
        <p:txBody>
          <a:bodyPr wrap="square" rtlCol="0">
            <a:spAutoFit/>
          </a:bodyPr>
          <a:lstStyle/>
          <a:p>
            <a:fld id="{049C2066-FC0F-45B3-97CD-CF7A31FAF69E}" type="slidenum">
              <a:rPr lang="fr-FR" sz="1400" smtClean="0"/>
              <a:t>‹N°›</a:t>
            </a:fld>
            <a:endParaRPr lang="fr-FR" sz="1400" dirty="0"/>
          </a:p>
        </p:txBody>
      </p:sp>
    </p:spTree>
    <p:extLst>
      <p:ext uri="{BB962C8B-B14F-4D97-AF65-F5344CB8AC3E}">
        <p14:creationId xmlns:p14="http://schemas.microsoft.com/office/powerpoint/2010/main" val="336194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76122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44933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50107"/>
            <a:ext cx="7886700" cy="292009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697826"/>
            <a:ext cx="7886700" cy="153560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448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68730"/>
            <a:ext cx="3886200" cy="4454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68730"/>
            <a:ext cx="3886200" cy="4454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30897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747"/>
            <a:ext cx="7886700" cy="1356861"/>
          </a:xfrm>
        </p:spPr>
        <p:txBody>
          <a:bodyPr/>
          <a:lstStyle/>
          <a:p>
            <a:r>
              <a:rPr lang="en-US"/>
              <a:t>Click to edit Master title style</a:t>
            </a:r>
          </a:p>
        </p:txBody>
      </p:sp>
      <p:sp>
        <p:nvSpPr>
          <p:cNvPr id="3" name="Text Placeholder 2"/>
          <p:cNvSpPr>
            <a:spLocks noGrp="1"/>
          </p:cNvSpPr>
          <p:nvPr>
            <p:ph type="body" idx="1"/>
          </p:nvPr>
        </p:nvSpPr>
        <p:spPr>
          <a:xfrm>
            <a:off x="629842" y="1720857"/>
            <a:ext cx="3868340" cy="8433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64223"/>
            <a:ext cx="3868340" cy="3771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720857"/>
            <a:ext cx="3887391" cy="8433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64223"/>
            <a:ext cx="3887391" cy="3771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r>
              <a:rPr lang="fr-FR"/>
              <a:t>Draft V0</a:t>
            </a:r>
          </a:p>
        </p:txBody>
      </p:sp>
      <p:sp>
        <p:nvSpPr>
          <p:cNvPr id="9" name="Slide Number Placeholder 8"/>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0835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r>
              <a:rPr lang="fr-FR"/>
              <a:t>Draft V0</a:t>
            </a:r>
          </a:p>
        </p:txBody>
      </p:sp>
      <p:sp>
        <p:nvSpPr>
          <p:cNvPr id="5" name="Slide Number Placeholder 4"/>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85899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r>
              <a:rPr lang="fr-FR"/>
              <a:t>Draft V0</a:t>
            </a:r>
          </a:p>
        </p:txBody>
      </p:sp>
      <p:sp>
        <p:nvSpPr>
          <p:cNvPr id="4" name="Slide Number Placeholder 3"/>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9410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67995"/>
            <a:ext cx="2949178" cy="1637983"/>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010740"/>
            <a:ext cx="4629150" cy="49886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5977"/>
            <a:ext cx="2949178" cy="3901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95545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67995"/>
            <a:ext cx="2949178" cy="1637983"/>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010740"/>
            <a:ext cx="4629150" cy="49886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5977"/>
            <a:ext cx="2949178" cy="3901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11676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73747"/>
            <a:ext cx="7886700" cy="13568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68730"/>
            <a:ext cx="7886700" cy="44540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506431"/>
            <a:ext cx="2057400" cy="37374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028950" y="6506431"/>
            <a:ext cx="3086100" cy="373746"/>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Draft V0</a:t>
            </a:r>
          </a:p>
        </p:txBody>
      </p:sp>
      <p:sp>
        <p:nvSpPr>
          <p:cNvPr id="6" name="Slide Number Placeholder 5"/>
          <p:cNvSpPr>
            <a:spLocks noGrp="1"/>
          </p:cNvSpPr>
          <p:nvPr>
            <p:ph type="sldNum" sz="quarter" idx="4"/>
          </p:nvPr>
        </p:nvSpPr>
        <p:spPr>
          <a:xfrm>
            <a:off x="6457950" y="6506431"/>
            <a:ext cx="2057400" cy="373746"/>
          </a:xfrm>
          <a:prstGeom prst="rect">
            <a:avLst/>
          </a:prstGeom>
        </p:spPr>
        <p:txBody>
          <a:bodyPr vert="horz" lIns="91440" tIns="45720" rIns="91440" bIns="45720" rtlCol="0" anchor="ctr"/>
          <a:lstStyle>
            <a:lvl1pPr algn="r">
              <a:defRPr sz="900">
                <a:solidFill>
                  <a:schemeClr val="tx1">
                    <a:tint val="75000"/>
                  </a:schemeClr>
                </a:solidFill>
              </a:defRPr>
            </a:lvl1pPr>
          </a:lstStyle>
          <a:p>
            <a:fld id="{2F742490-17C2-EE46-9E44-F225CBA33400}" type="slidenum">
              <a:rPr lang="fr-FR" smtClean="0"/>
              <a:pPr/>
              <a:t>‹N°›</a:t>
            </a:fld>
            <a:endParaRPr lang="fr-FR"/>
          </a:p>
        </p:txBody>
      </p:sp>
    </p:spTree>
    <p:extLst>
      <p:ext uri="{BB962C8B-B14F-4D97-AF65-F5344CB8AC3E}">
        <p14:creationId xmlns:p14="http://schemas.microsoft.com/office/powerpoint/2010/main" val="898910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73747"/>
            <a:ext cx="7886700" cy="13568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68730"/>
            <a:ext cx="7886700" cy="44540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506431"/>
            <a:ext cx="2057400" cy="37374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028950" y="6506431"/>
            <a:ext cx="3086100" cy="373746"/>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Draft V0</a:t>
            </a:r>
          </a:p>
        </p:txBody>
      </p:sp>
      <p:sp>
        <p:nvSpPr>
          <p:cNvPr id="6" name="Slide Number Placeholder 5"/>
          <p:cNvSpPr>
            <a:spLocks noGrp="1"/>
          </p:cNvSpPr>
          <p:nvPr>
            <p:ph type="sldNum" sz="quarter" idx="4"/>
          </p:nvPr>
        </p:nvSpPr>
        <p:spPr>
          <a:xfrm>
            <a:off x="6457950" y="6506431"/>
            <a:ext cx="2057400" cy="373746"/>
          </a:xfrm>
          <a:prstGeom prst="rect">
            <a:avLst/>
          </a:prstGeom>
        </p:spPr>
        <p:txBody>
          <a:bodyPr vert="horz" lIns="91440" tIns="45720" rIns="91440" bIns="45720" rtlCol="0" anchor="ctr"/>
          <a:lstStyle>
            <a:lvl1pPr algn="r">
              <a:defRPr sz="900">
                <a:solidFill>
                  <a:schemeClr val="tx1">
                    <a:tint val="75000"/>
                  </a:schemeClr>
                </a:solidFill>
              </a:defRPr>
            </a:lvl1pPr>
          </a:lstStyle>
          <a:p>
            <a:fld id="{2F742490-17C2-EE46-9E44-F225CBA33400}" type="slidenum">
              <a:rPr lang="fr-FR" smtClean="0"/>
              <a:pPr/>
              <a:t>‹N°›</a:t>
            </a:fld>
            <a:endParaRPr lang="fr-FR"/>
          </a:p>
        </p:txBody>
      </p:sp>
      <p:sp>
        <p:nvSpPr>
          <p:cNvPr id="7" name="ZoneTexte 6">
            <a:extLst>
              <a:ext uri="{FF2B5EF4-FFF2-40B4-BE49-F238E27FC236}">
                <a16:creationId xmlns:a16="http://schemas.microsoft.com/office/drawing/2014/main" id="{51D1A479-2364-43CF-B4BF-FE57D8DBAAF5}"/>
              </a:ext>
            </a:extLst>
          </p:cNvPr>
          <p:cNvSpPr txBox="1"/>
          <p:nvPr userDrawn="1"/>
        </p:nvSpPr>
        <p:spPr>
          <a:xfrm>
            <a:off x="731520" y="6506431"/>
            <a:ext cx="1702191" cy="307777"/>
          </a:xfrm>
          <a:prstGeom prst="rect">
            <a:avLst/>
          </a:prstGeom>
          <a:noFill/>
        </p:spPr>
        <p:txBody>
          <a:bodyPr wrap="square" rtlCol="0">
            <a:spAutoFit/>
          </a:bodyPr>
          <a:lstStyle/>
          <a:p>
            <a:fld id="{049C2066-FC0F-45B3-97CD-CF7A31FAF69E}" type="slidenum">
              <a:rPr lang="fr-FR" sz="1400" smtClean="0"/>
              <a:t>‹N°›</a:t>
            </a:fld>
            <a:endParaRPr lang="fr-FR" sz="1400" dirty="0"/>
          </a:p>
        </p:txBody>
      </p:sp>
    </p:spTree>
    <p:extLst>
      <p:ext uri="{BB962C8B-B14F-4D97-AF65-F5344CB8AC3E}">
        <p14:creationId xmlns:p14="http://schemas.microsoft.com/office/powerpoint/2010/main" val="3098336048"/>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559837" y="1677971"/>
            <a:ext cx="8257592" cy="46761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54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br>
            <a:br>
              <a:rPr kumimoji="0" lang="en-US" sz="54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br>
            <a:endParaRPr kumimoji="0" lang="en-US" sz="39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6" name="Rectangle 5">
            <a:extLst>
              <a:ext uri="{FF2B5EF4-FFF2-40B4-BE49-F238E27FC236}">
                <a16:creationId xmlns:a16="http://schemas.microsoft.com/office/drawing/2014/main" id="{51B88D7F-E4ED-4864-8D36-73BF4E05191F}"/>
              </a:ext>
            </a:extLst>
          </p:cNvPr>
          <p:cNvSpPr>
            <a:spLocks/>
          </p:cNvSpPr>
          <p:nvPr/>
        </p:nvSpPr>
        <p:spPr>
          <a:xfrm>
            <a:off x="-128587" y="-34319"/>
            <a:ext cx="9386892" cy="7054244"/>
          </a:xfrm>
          <a:prstGeom prst="rect">
            <a:avLst/>
          </a:prstGeom>
          <a:solidFill>
            <a:srgbClr val="0E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8B9C47E4-D4A7-4B60-BDFB-EF914CC44F6B}"/>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5727" y="107007"/>
            <a:ext cx="2684145" cy="580390"/>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D686CA8-51DA-482B-866C-81AA51042900}"/>
              </a:ext>
            </a:extLst>
          </p:cNvPr>
          <p:cNvPicPr>
            <a:picLocks noChangeAspect="1"/>
          </p:cNvPicPr>
          <p:nvPr/>
        </p:nvPicPr>
        <p:blipFill>
          <a:blip r:embed="rId4"/>
          <a:stretch>
            <a:fillRect/>
          </a:stretch>
        </p:blipFill>
        <p:spPr>
          <a:xfrm>
            <a:off x="545781" y="1093881"/>
            <a:ext cx="5711862" cy="755174"/>
          </a:xfrm>
          <a:prstGeom prst="rect">
            <a:avLst/>
          </a:prstGeom>
        </p:spPr>
      </p:pic>
      <p:pic>
        <p:nvPicPr>
          <p:cNvPr id="11" name="Picture 10">
            <a:extLst>
              <a:ext uri="{FF2B5EF4-FFF2-40B4-BE49-F238E27FC236}">
                <a16:creationId xmlns:a16="http://schemas.microsoft.com/office/drawing/2014/main" id="{73AFC57D-1ACD-4EC9-A04F-B63DDB45F775}"/>
              </a:ext>
            </a:extLst>
          </p:cNvPr>
          <p:cNvPicPr>
            <a:picLocks noChangeAspect="1"/>
          </p:cNvPicPr>
          <p:nvPr/>
        </p:nvPicPr>
        <p:blipFill>
          <a:blip r:embed="rId5"/>
          <a:stretch>
            <a:fillRect/>
          </a:stretch>
        </p:blipFill>
        <p:spPr>
          <a:xfrm>
            <a:off x="-128587" y="2131882"/>
            <a:ext cx="4778630" cy="3346614"/>
          </a:xfrm>
          <a:prstGeom prst="rect">
            <a:avLst/>
          </a:prstGeom>
        </p:spPr>
      </p:pic>
      <p:pic>
        <p:nvPicPr>
          <p:cNvPr id="14" name="Picture 13">
            <a:extLst>
              <a:ext uri="{FF2B5EF4-FFF2-40B4-BE49-F238E27FC236}">
                <a16:creationId xmlns:a16="http://schemas.microsoft.com/office/drawing/2014/main" id="{74D5007D-1AC0-4FC3-987D-A27C1E2E41F8}"/>
              </a:ext>
            </a:extLst>
          </p:cNvPr>
          <p:cNvPicPr>
            <a:picLocks noChangeAspect="1"/>
          </p:cNvPicPr>
          <p:nvPr/>
        </p:nvPicPr>
        <p:blipFill>
          <a:blip r:embed="rId6"/>
          <a:stretch>
            <a:fillRect/>
          </a:stretch>
        </p:blipFill>
        <p:spPr>
          <a:xfrm>
            <a:off x="69571" y="5946405"/>
            <a:ext cx="1664889" cy="1025691"/>
          </a:xfrm>
          <a:prstGeom prst="rect">
            <a:avLst/>
          </a:prstGeom>
        </p:spPr>
      </p:pic>
      <p:sp>
        <p:nvSpPr>
          <p:cNvPr id="2" name="ZoneTexte 1">
            <a:extLst>
              <a:ext uri="{FF2B5EF4-FFF2-40B4-BE49-F238E27FC236}">
                <a16:creationId xmlns:a16="http://schemas.microsoft.com/office/drawing/2014/main" id="{D0723367-5FD4-469E-9C0A-C601EE6022FB}"/>
              </a:ext>
            </a:extLst>
          </p:cNvPr>
          <p:cNvSpPr txBox="1"/>
          <p:nvPr/>
        </p:nvSpPr>
        <p:spPr>
          <a:xfrm flipH="1">
            <a:off x="4721251" y="2385991"/>
            <a:ext cx="4153328" cy="3174715"/>
          </a:xfrm>
          <a:prstGeom prst="rect">
            <a:avLst/>
          </a:prstGeom>
          <a:noFill/>
        </p:spPr>
        <p:txBody>
          <a:bodyPr wrap="square" rtlCol="0">
            <a:spAutoFit/>
          </a:bodyPr>
          <a:lstStyle/>
          <a:p>
            <a:pPr lvl="0" algn="ctr">
              <a:lnSpc>
                <a:spcPct val="107000"/>
              </a:lnSpc>
              <a:defRPr/>
            </a:pPr>
            <a:r>
              <a:rPr lang="fr-FR" sz="2800" b="1" dirty="0">
                <a:solidFill>
                  <a:prstClr val="white"/>
                </a:solidFill>
              </a:rPr>
              <a:t>SME Internationalisation</a:t>
            </a:r>
          </a:p>
          <a:p>
            <a:pPr lvl="0" algn="ctr">
              <a:lnSpc>
                <a:spcPct val="107000"/>
              </a:lnSpc>
              <a:defRPr/>
            </a:pPr>
            <a:endParaRPr lang="fr-FR" sz="1000" b="1" dirty="0">
              <a:solidFill>
                <a:prstClr val="white"/>
              </a:solidFill>
            </a:endParaRPr>
          </a:p>
          <a:p>
            <a:pPr lvl="0" algn="ctr">
              <a:lnSpc>
                <a:spcPct val="107000"/>
              </a:lnSpc>
              <a:defRPr/>
            </a:pPr>
            <a:r>
              <a:rPr lang="en-GB" sz="2800" b="1" dirty="0">
                <a:solidFill>
                  <a:prstClr val="white"/>
                </a:solidFill>
              </a:rPr>
              <a:t>Activities</a:t>
            </a:r>
            <a:r>
              <a:rPr lang="fr-FR" sz="2800" b="1" dirty="0">
                <a:solidFill>
                  <a:prstClr val="white"/>
                </a:solidFill>
              </a:rPr>
              <a:t> 2020</a:t>
            </a:r>
          </a:p>
          <a:p>
            <a:pPr lvl="0" algn="ctr">
              <a:lnSpc>
                <a:spcPct val="107000"/>
              </a:lnSpc>
              <a:defRPr/>
            </a:pPr>
            <a:endParaRPr lang="fr-FR" sz="1000" b="1" dirty="0">
              <a:solidFill>
                <a:prstClr val="white"/>
              </a:solidFill>
            </a:endParaRPr>
          </a:p>
          <a:p>
            <a:pPr lvl="0" algn="ctr">
              <a:lnSpc>
                <a:spcPct val="107000"/>
              </a:lnSpc>
              <a:defRPr/>
            </a:pPr>
            <a:r>
              <a:rPr lang="fr-FR" sz="2400" b="1" dirty="0">
                <a:solidFill>
                  <a:prstClr val="white"/>
                </a:solidFill>
              </a:rPr>
              <a:t>and</a:t>
            </a:r>
          </a:p>
          <a:p>
            <a:pPr lvl="0" algn="ctr">
              <a:lnSpc>
                <a:spcPct val="107000"/>
              </a:lnSpc>
              <a:defRPr/>
            </a:pPr>
            <a:r>
              <a:rPr lang="fr-FR" sz="1000" b="1" dirty="0">
                <a:solidFill>
                  <a:prstClr val="white"/>
                </a:solidFill>
              </a:rPr>
              <a:t>   </a:t>
            </a:r>
          </a:p>
          <a:p>
            <a:pPr lvl="0" algn="ctr">
              <a:lnSpc>
                <a:spcPct val="107000"/>
              </a:lnSpc>
              <a:defRPr/>
            </a:pPr>
            <a:r>
              <a:rPr lang="fr-FR" sz="2800" b="1" dirty="0">
                <a:solidFill>
                  <a:prstClr val="white"/>
                </a:solidFill>
                <a:latin typeface="Calibri"/>
              </a:rPr>
              <a:t>Orientations 2021</a:t>
            </a:r>
          </a:p>
          <a:p>
            <a:pPr lvl="0" algn="ctr">
              <a:lnSpc>
                <a:spcPct val="107000"/>
              </a:lnSpc>
              <a:defRPr/>
            </a:pPr>
            <a:endParaRPr lang="fr-FR" sz="3200" b="1" dirty="0">
              <a:solidFill>
                <a:prstClr val="white"/>
              </a:solidFill>
              <a:latin typeface="Calibri"/>
            </a:endParaRPr>
          </a:p>
          <a:p>
            <a:pPr lvl="0" algn="ctr">
              <a:lnSpc>
                <a:spcPct val="107000"/>
              </a:lnSpc>
              <a:defRPr/>
            </a:pPr>
            <a:r>
              <a:rPr lang="fr-FR" dirty="0">
                <a:solidFill>
                  <a:prstClr val="white"/>
                </a:solidFill>
                <a:latin typeface="Calibri"/>
              </a:rPr>
              <a:t>		</a:t>
            </a:r>
            <a:r>
              <a:rPr lang="en-GB" dirty="0">
                <a:solidFill>
                  <a:prstClr val="white"/>
                </a:solidFill>
                <a:latin typeface="Calibri"/>
              </a:rPr>
              <a:t>December</a:t>
            </a:r>
            <a:r>
              <a:rPr lang="fr-FR" dirty="0">
                <a:solidFill>
                  <a:prstClr val="white"/>
                </a:solidFill>
                <a:latin typeface="Calibri"/>
              </a:rPr>
              <a:t> 3, 2020</a:t>
            </a:r>
          </a:p>
        </p:txBody>
      </p:sp>
      <p:pic>
        <p:nvPicPr>
          <p:cNvPr id="12" name="Image 11">
            <a:extLst>
              <a:ext uri="{FF2B5EF4-FFF2-40B4-BE49-F238E27FC236}">
                <a16:creationId xmlns:a16="http://schemas.microsoft.com/office/drawing/2014/main" id="{A506B3B2-7C23-494A-8F23-5416C9AC7B52}"/>
              </a:ext>
            </a:extLst>
          </p:cNvPr>
          <p:cNvPicPr>
            <a:picLocks noChangeAspect="1"/>
          </p:cNvPicPr>
          <p:nvPr/>
        </p:nvPicPr>
        <p:blipFill>
          <a:blip r:embed="rId7"/>
          <a:stretch>
            <a:fillRect/>
          </a:stretch>
        </p:blipFill>
        <p:spPr>
          <a:xfrm>
            <a:off x="6056986" y="5423335"/>
            <a:ext cx="3149403" cy="1514902"/>
          </a:xfrm>
          <a:prstGeom prst="rect">
            <a:avLst/>
          </a:prstGeom>
        </p:spPr>
      </p:pic>
      <p:sp>
        <p:nvSpPr>
          <p:cNvPr id="4" name="Espace réservé du pied de page 3">
            <a:extLst>
              <a:ext uri="{FF2B5EF4-FFF2-40B4-BE49-F238E27FC236}">
                <a16:creationId xmlns:a16="http://schemas.microsoft.com/office/drawing/2014/main" id="{CF5E6D59-FF1A-4DEC-8975-117894CF2855}"/>
              </a:ext>
            </a:extLst>
          </p:cNvPr>
          <p:cNvSpPr>
            <a:spLocks noGrp="1"/>
          </p:cNvSpPr>
          <p:nvPr>
            <p:ph type="ftr" sz="quarter" idx="11"/>
          </p:nvPr>
        </p:nvSpPr>
        <p:spPr/>
        <p:txBody>
          <a:bodyPr/>
          <a:lstStyle/>
          <a:p>
            <a:r>
              <a:rPr lang="fr-FR"/>
              <a:t>Draft V0</a:t>
            </a:r>
          </a:p>
        </p:txBody>
      </p:sp>
    </p:spTree>
    <p:extLst>
      <p:ext uri="{BB962C8B-B14F-4D97-AF65-F5344CB8AC3E}">
        <p14:creationId xmlns:p14="http://schemas.microsoft.com/office/powerpoint/2010/main" val="3834916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58CBBA-2489-4B9D-9594-794D88364443}"/>
              </a:ext>
            </a:extLst>
          </p:cNvPr>
          <p:cNvPicPr>
            <a:picLocks noChangeAspect="1"/>
          </p:cNvPicPr>
          <p:nvPr/>
        </p:nvPicPr>
        <p:blipFill>
          <a:blip r:embed="rId2"/>
          <a:stretch>
            <a:fillRect/>
          </a:stretch>
        </p:blipFill>
        <p:spPr>
          <a:xfrm>
            <a:off x="-1150883" y="0"/>
            <a:ext cx="10815145" cy="7019925"/>
          </a:xfrm>
          <a:prstGeom prst="rect">
            <a:avLst/>
          </a:prstGeom>
        </p:spPr>
      </p:pic>
      <p:sp>
        <p:nvSpPr>
          <p:cNvPr id="6" name="ZoneTexte 5">
            <a:extLst>
              <a:ext uri="{FF2B5EF4-FFF2-40B4-BE49-F238E27FC236}">
                <a16:creationId xmlns:a16="http://schemas.microsoft.com/office/drawing/2014/main" id="{5BCC8893-E3E0-4810-B46E-DE977920359F}"/>
              </a:ext>
            </a:extLst>
          </p:cNvPr>
          <p:cNvSpPr txBox="1"/>
          <p:nvPr/>
        </p:nvSpPr>
        <p:spPr>
          <a:xfrm>
            <a:off x="5081582" y="695652"/>
            <a:ext cx="4303986" cy="2092881"/>
          </a:xfrm>
          <a:prstGeom prst="rect">
            <a:avLst/>
          </a:prstGeom>
          <a:noFill/>
        </p:spPr>
        <p:txBody>
          <a:bodyPr wrap="square" rtlCol="0">
            <a:spAutoFit/>
          </a:bodyPr>
          <a:lstStyle/>
          <a:p>
            <a:pPr algn="ctr"/>
            <a:r>
              <a:rPr lang="fr-FR" sz="3500" b="1" dirty="0">
                <a:solidFill>
                  <a:schemeClr val="bg1"/>
                </a:solidFill>
              </a:rPr>
              <a:t>THANK YOU!</a:t>
            </a:r>
          </a:p>
          <a:p>
            <a:pPr algn="ctr"/>
            <a:r>
              <a:rPr lang="fr-FR" sz="3500" b="1" dirty="0">
                <a:solidFill>
                  <a:schemeClr val="bg1"/>
                </a:solidFill>
              </a:rPr>
              <a:t>MERCI!</a:t>
            </a:r>
          </a:p>
          <a:p>
            <a:pPr algn="ctr"/>
            <a:r>
              <a:rPr lang="ar-LB" sz="6000" b="1" dirty="0">
                <a:solidFill>
                  <a:schemeClr val="bg1"/>
                </a:solidFill>
              </a:rPr>
              <a:t>شكراً لكم</a:t>
            </a:r>
            <a:endParaRPr lang="fr-FR" sz="3500" b="1" dirty="0">
              <a:solidFill>
                <a:schemeClr val="bg1"/>
              </a:solidFill>
            </a:endParaRPr>
          </a:p>
        </p:txBody>
      </p:sp>
      <p:sp>
        <p:nvSpPr>
          <p:cNvPr id="2" name="Espace réservé du pied de page 1">
            <a:extLst>
              <a:ext uri="{FF2B5EF4-FFF2-40B4-BE49-F238E27FC236}">
                <a16:creationId xmlns:a16="http://schemas.microsoft.com/office/drawing/2014/main" id="{9F75F4FA-F706-4DA6-B4EE-E04D3A7D6C0F}"/>
              </a:ext>
            </a:extLst>
          </p:cNvPr>
          <p:cNvSpPr>
            <a:spLocks noGrp="1"/>
          </p:cNvSpPr>
          <p:nvPr>
            <p:ph type="ftr" sz="quarter" idx="11"/>
          </p:nvPr>
        </p:nvSpPr>
        <p:spPr/>
        <p:txBody>
          <a:bodyPr/>
          <a:lstStyle/>
          <a:p>
            <a:r>
              <a:rPr lang="fr-FR"/>
              <a:t>Draft V0</a:t>
            </a:r>
          </a:p>
        </p:txBody>
      </p:sp>
      <p:sp>
        <p:nvSpPr>
          <p:cNvPr id="3" name="Espace réservé du numéro de diapositive 2">
            <a:extLst>
              <a:ext uri="{FF2B5EF4-FFF2-40B4-BE49-F238E27FC236}">
                <a16:creationId xmlns:a16="http://schemas.microsoft.com/office/drawing/2014/main" id="{A43A7C18-E558-4429-9739-D50676CE00AD}"/>
              </a:ext>
            </a:extLst>
          </p:cNvPr>
          <p:cNvSpPr>
            <a:spLocks noGrp="1"/>
          </p:cNvSpPr>
          <p:nvPr>
            <p:ph type="sldNum" sz="quarter" idx="12"/>
          </p:nvPr>
        </p:nvSpPr>
        <p:spPr/>
        <p:txBody>
          <a:bodyPr/>
          <a:lstStyle/>
          <a:p>
            <a:fld id="{2F742490-17C2-EE46-9E44-F225CBA33400}" type="slidenum">
              <a:rPr lang="fr-FR" smtClean="0"/>
              <a:pPr/>
              <a:t>10</a:t>
            </a:fld>
            <a:endParaRPr lang="fr-FR"/>
          </a:p>
        </p:txBody>
      </p:sp>
    </p:spTree>
    <p:extLst>
      <p:ext uri="{BB962C8B-B14F-4D97-AF65-F5344CB8AC3E}">
        <p14:creationId xmlns:p14="http://schemas.microsoft.com/office/powerpoint/2010/main" val="4159145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58CBBA-2489-4B9D-9594-794D88364443}"/>
              </a:ext>
            </a:extLst>
          </p:cNvPr>
          <p:cNvPicPr>
            <a:picLocks noChangeAspect="1"/>
          </p:cNvPicPr>
          <p:nvPr/>
        </p:nvPicPr>
        <p:blipFill>
          <a:blip r:embed="rId2"/>
          <a:stretch>
            <a:fillRect/>
          </a:stretch>
        </p:blipFill>
        <p:spPr>
          <a:xfrm>
            <a:off x="-1150883" y="0"/>
            <a:ext cx="10815145" cy="7019925"/>
          </a:xfrm>
          <a:prstGeom prst="rect">
            <a:avLst/>
          </a:prstGeom>
        </p:spPr>
      </p:pic>
      <p:sp>
        <p:nvSpPr>
          <p:cNvPr id="6" name="ZoneTexte 5">
            <a:extLst>
              <a:ext uri="{FF2B5EF4-FFF2-40B4-BE49-F238E27FC236}">
                <a16:creationId xmlns:a16="http://schemas.microsoft.com/office/drawing/2014/main" id="{5BCC8893-E3E0-4810-B46E-DE977920359F}"/>
              </a:ext>
            </a:extLst>
          </p:cNvPr>
          <p:cNvSpPr txBox="1"/>
          <p:nvPr/>
        </p:nvSpPr>
        <p:spPr>
          <a:xfrm>
            <a:off x="4486265" y="695652"/>
            <a:ext cx="4657731" cy="1708160"/>
          </a:xfrm>
          <a:prstGeom prst="rect">
            <a:avLst/>
          </a:prstGeom>
          <a:noFill/>
        </p:spPr>
        <p:txBody>
          <a:bodyPr wrap="square" rtlCol="0">
            <a:spAutoFit/>
          </a:bodyPr>
          <a:lstStyle/>
          <a:p>
            <a:pPr algn="ctr"/>
            <a:r>
              <a:rPr lang="fr-FR" sz="3500" b="1" dirty="0">
                <a:solidFill>
                  <a:schemeClr val="bg1"/>
                </a:solidFill>
              </a:rPr>
              <a:t>ACHIEVEMENTS 2020 / LESSONS LEARNED</a:t>
            </a:r>
            <a:endParaRPr lang="fr-FR" sz="6000" b="1" dirty="0">
              <a:solidFill>
                <a:schemeClr val="bg1"/>
              </a:solidFill>
            </a:endParaRPr>
          </a:p>
          <a:p>
            <a:pPr algn="ctr"/>
            <a:endParaRPr lang="fr-FR" sz="3500" b="1" dirty="0">
              <a:solidFill>
                <a:schemeClr val="bg1"/>
              </a:solidFill>
            </a:endParaRPr>
          </a:p>
        </p:txBody>
      </p:sp>
      <p:sp>
        <p:nvSpPr>
          <p:cNvPr id="2" name="Espace réservé du pied de page 1">
            <a:extLst>
              <a:ext uri="{FF2B5EF4-FFF2-40B4-BE49-F238E27FC236}">
                <a16:creationId xmlns:a16="http://schemas.microsoft.com/office/drawing/2014/main" id="{9F75F4FA-F706-4DA6-B4EE-E04D3A7D6C0F}"/>
              </a:ext>
            </a:extLst>
          </p:cNvPr>
          <p:cNvSpPr>
            <a:spLocks noGrp="1"/>
          </p:cNvSpPr>
          <p:nvPr>
            <p:ph type="ftr" sz="quarter" idx="11"/>
          </p:nvPr>
        </p:nvSpPr>
        <p:spPr/>
        <p:txBody>
          <a:bodyPr/>
          <a:lstStyle/>
          <a:p>
            <a:r>
              <a:rPr lang="fr-FR"/>
              <a:t>Draft V0</a:t>
            </a:r>
          </a:p>
        </p:txBody>
      </p:sp>
      <p:sp>
        <p:nvSpPr>
          <p:cNvPr id="3" name="Espace réservé du numéro de diapositive 2">
            <a:extLst>
              <a:ext uri="{FF2B5EF4-FFF2-40B4-BE49-F238E27FC236}">
                <a16:creationId xmlns:a16="http://schemas.microsoft.com/office/drawing/2014/main" id="{A43A7C18-E558-4429-9739-D50676CE00AD}"/>
              </a:ext>
            </a:extLst>
          </p:cNvPr>
          <p:cNvSpPr>
            <a:spLocks noGrp="1"/>
          </p:cNvSpPr>
          <p:nvPr>
            <p:ph type="sldNum" sz="quarter" idx="12"/>
          </p:nvPr>
        </p:nvSpPr>
        <p:spPr/>
        <p:txBody>
          <a:bodyPr/>
          <a:lstStyle/>
          <a:p>
            <a:fld id="{2F742490-17C2-EE46-9E44-F225CBA33400}" type="slidenum">
              <a:rPr lang="fr-FR" smtClean="0"/>
              <a:pPr/>
              <a:t>2</a:t>
            </a:fld>
            <a:endParaRPr lang="fr-FR"/>
          </a:p>
        </p:txBody>
      </p:sp>
    </p:spTree>
    <p:extLst>
      <p:ext uri="{BB962C8B-B14F-4D97-AF65-F5344CB8AC3E}">
        <p14:creationId xmlns:p14="http://schemas.microsoft.com/office/powerpoint/2010/main" val="4161525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24699"/>
            <a:ext cx="8337813" cy="653631"/>
          </a:xfrm>
        </p:spPr>
        <p:txBody>
          <a:bodyPr>
            <a:normAutofit/>
          </a:bodyPr>
          <a:lstStyle/>
          <a:p>
            <a:r>
              <a:rPr lang="en-GB" sz="2800" b="1" dirty="0">
                <a:solidFill>
                  <a:srgbClr val="404793"/>
                </a:solidFill>
              </a:rPr>
              <a:t>SME Internationalisation: 2020 implementation</a:t>
            </a:r>
            <a:endParaRPr lang="fr-FR" sz="2800" b="1" dirty="0">
              <a:solidFill>
                <a:srgbClr val="404793"/>
              </a:solidFill>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r>
              <a:rPr lang="fr-FR"/>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251520" y="1301112"/>
            <a:ext cx="8521007" cy="4093428"/>
          </a:xfrm>
          <a:prstGeom prst="rect">
            <a:avLst/>
          </a:prstGeom>
          <a:noFill/>
        </p:spPr>
        <p:txBody>
          <a:bodyPr wrap="square" rtlCol="0">
            <a:spAutoFit/>
          </a:bodyPr>
          <a:lstStyle/>
          <a:p>
            <a:endParaRPr lang="en-GB" sz="2000" b="1" dirty="0">
              <a:solidFill>
                <a:srgbClr val="404793"/>
              </a:solidFill>
            </a:endParaRPr>
          </a:p>
          <a:p>
            <a:pPr>
              <a:tabLst>
                <a:tab pos="357188" algn="l"/>
              </a:tabLst>
            </a:pPr>
            <a:r>
              <a:rPr lang="en-GB" sz="2000" b="1" dirty="0">
                <a:solidFill>
                  <a:srgbClr val="404793"/>
                </a:solidFill>
              </a:rPr>
              <a:t>A.	Setting up and launching the SME Internationalisation working groups</a:t>
            </a:r>
          </a:p>
          <a:p>
            <a:pPr marL="342900" indent="-342900">
              <a:buFont typeface="Arial" panose="020B0604020202020204" pitchFamily="34" charset="0"/>
              <a:buChar char="•"/>
            </a:pPr>
            <a:r>
              <a:rPr lang="en-GB" sz="2000" dirty="0">
                <a:solidFill>
                  <a:srgbClr val="404793"/>
                </a:solidFill>
              </a:rPr>
              <a:t>Morocco, Tunisia, Jordan, Egypt, Palestine and Lebanon</a:t>
            </a:r>
          </a:p>
          <a:p>
            <a:pPr marL="342900" indent="-342900">
              <a:buFont typeface="Arial" panose="020B0604020202020204" pitchFamily="34" charset="0"/>
              <a:buChar char="•"/>
            </a:pPr>
            <a:r>
              <a:rPr lang="en-GB" sz="2000" dirty="0">
                <a:solidFill>
                  <a:srgbClr val="404793"/>
                </a:solidFill>
              </a:rPr>
              <a:t>8 meetings </a:t>
            </a:r>
            <a:r>
              <a:rPr lang="en-GB" sz="2000">
                <a:solidFill>
                  <a:srgbClr val="404793"/>
                </a:solidFill>
              </a:rPr>
              <a:t>/ 140 </a:t>
            </a:r>
            <a:r>
              <a:rPr lang="en-GB" sz="2000" dirty="0">
                <a:solidFill>
                  <a:srgbClr val="404793"/>
                </a:solidFill>
              </a:rPr>
              <a:t>participants</a:t>
            </a:r>
          </a:p>
          <a:p>
            <a:endParaRPr lang="en-GB" sz="2000" dirty="0">
              <a:solidFill>
                <a:srgbClr val="404793"/>
              </a:solidFill>
            </a:endParaRPr>
          </a:p>
          <a:p>
            <a:pPr>
              <a:tabLst>
                <a:tab pos="357188" algn="l"/>
              </a:tabLst>
            </a:pPr>
            <a:r>
              <a:rPr lang="en-GB" sz="2000" b="1" dirty="0">
                <a:solidFill>
                  <a:srgbClr val="404793"/>
                </a:solidFill>
              </a:rPr>
              <a:t>B.	Action sheets - COVID 19 responses SME Internationalisation </a:t>
            </a:r>
          </a:p>
          <a:p>
            <a:pPr marL="342900" indent="-342900">
              <a:buFont typeface="Arial" panose="020B0604020202020204" pitchFamily="34" charset="0"/>
              <a:buChar char="•"/>
            </a:pPr>
            <a:r>
              <a:rPr lang="en-GB" sz="2000" dirty="0">
                <a:solidFill>
                  <a:srgbClr val="404793"/>
                </a:solidFill>
              </a:rPr>
              <a:t>15 action sheets developed for Neighbourhood South Countries</a:t>
            </a:r>
          </a:p>
          <a:p>
            <a:pPr marL="342900" indent="-342900">
              <a:buFont typeface="Arial" panose="020B0604020202020204" pitchFamily="34" charset="0"/>
              <a:buChar char="•"/>
            </a:pPr>
            <a:r>
              <a:rPr lang="en-GB" sz="2000" dirty="0">
                <a:solidFill>
                  <a:srgbClr val="404793"/>
                </a:solidFill>
              </a:rPr>
              <a:t>7 policy briefs and 7 action sheets for EU countries and Turkey  </a:t>
            </a:r>
          </a:p>
          <a:p>
            <a:pPr marL="457200" indent="-457200">
              <a:buFont typeface="Wingdings" panose="05000000000000000000" pitchFamily="2" charset="2"/>
              <a:buChar char="q"/>
            </a:pPr>
            <a:endParaRPr lang="en-GB" sz="2000" dirty="0">
              <a:solidFill>
                <a:srgbClr val="404793"/>
              </a:solidFill>
            </a:endParaRPr>
          </a:p>
          <a:p>
            <a:pPr>
              <a:tabLst>
                <a:tab pos="357188" algn="l"/>
              </a:tabLst>
            </a:pPr>
            <a:r>
              <a:rPr lang="en-GB" sz="2000" b="1" dirty="0">
                <a:solidFill>
                  <a:srgbClr val="404793"/>
                </a:solidFill>
              </a:rPr>
              <a:t>C.	Comparative study on SME Export Development Policies and Instruments</a:t>
            </a:r>
          </a:p>
          <a:p>
            <a:pPr marL="342900" indent="-342900">
              <a:buFont typeface="Arial" panose="020B0604020202020204" pitchFamily="34" charset="0"/>
              <a:buChar char="•"/>
            </a:pPr>
            <a:r>
              <a:rPr lang="en-GB" sz="2000" dirty="0">
                <a:solidFill>
                  <a:srgbClr val="404793"/>
                </a:solidFill>
              </a:rPr>
              <a:t>Methodology </a:t>
            </a:r>
          </a:p>
          <a:p>
            <a:pPr marL="342900" indent="-342900">
              <a:buFont typeface="Arial" panose="020B0604020202020204" pitchFamily="34" charset="0"/>
              <a:buChar char="•"/>
            </a:pPr>
            <a:r>
              <a:rPr lang="en-GB" sz="2000" dirty="0">
                <a:solidFill>
                  <a:srgbClr val="404793"/>
                </a:solidFill>
              </a:rPr>
              <a:t>Survey</a:t>
            </a:r>
          </a:p>
          <a:p>
            <a:pPr marL="342900" indent="-342900">
              <a:buFont typeface="Arial" panose="020B0604020202020204" pitchFamily="34" charset="0"/>
              <a:buChar char="•"/>
            </a:pPr>
            <a:r>
              <a:rPr lang="en-GB" sz="2000" dirty="0">
                <a:solidFill>
                  <a:srgbClr val="404793"/>
                </a:solidFill>
              </a:rPr>
              <a:t>SME Export Development country profiles</a:t>
            </a:r>
          </a:p>
        </p:txBody>
      </p:sp>
    </p:spTree>
    <p:extLst>
      <p:ext uri="{BB962C8B-B14F-4D97-AF65-F5344CB8AC3E}">
        <p14:creationId xmlns:p14="http://schemas.microsoft.com/office/powerpoint/2010/main" val="2466596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47481"/>
            <a:ext cx="7580573" cy="653631"/>
          </a:xfrm>
        </p:spPr>
        <p:txBody>
          <a:bodyPr>
            <a:normAutofit/>
          </a:bodyPr>
          <a:lstStyle/>
          <a:p>
            <a:r>
              <a:rPr lang="en-GB" sz="2800" b="1" dirty="0">
                <a:solidFill>
                  <a:srgbClr val="404793"/>
                </a:solidFill>
              </a:rPr>
              <a:t>SME Internationalisation: 2020 implementation</a:t>
            </a:r>
            <a:endParaRPr lang="fr-FR" sz="2800" b="1" dirty="0">
              <a:solidFill>
                <a:srgbClr val="404793"/>
              </a:solidFill>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r>
              <a:rPr lang="fr-FR"/>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251520" y="1301112"/>
            <a:ext cx="8678168" cy="4936736"/>
          </a:xfrm>
          <a:prstGeom prst="rect">
            <a:avLst/>
          </a:prstGeom>
          <a:noFill/>
        </p:spPr>
        <p:txBody>
          <a:bodyPr wrap="square" rtlCol="0">
            <a:spAutoFit/>
          </a:bodyPr>
          <a:lstStyle/>
          <a:p>
            <a:pPr defTabSz="685800">
              <a:lnSpc>
                <a:spcPct val="90000"/>
              </a:lnSpc>
              <a:spcBef>
                <a:spcPct val="0"/>
              </a:spcBef>
            </a:pPr>
            <a:r>
              <a:rPr lang="en-GB" sz="2400" b="1" dirty="0">
                <a:solidFill>
                  <a:srgbClr val="FF0000"/>
                </a:solidFill>
                <a:latin typeface="+mj-lt"/>
                <a:ea typeface="+mj-ea"/>
                <a:cs typeface="+mj-cs"/>
              </a:rPr>
              <a:t>SME Internationalisation working group</a:t>
            </a:r>
          </a:p>
          <a:p>
            <a:pPr defTabSz="685800">
              <a:lnSpc>
                <a:spcPct val="90000"/>
              </a:lnSpc>
              <a:spcBef>
                <a:spcPct val="0"/>
              </a:spcBef>
            </a:pPr>
            <a:endParaRPr lang="en-GB" sz="2800" b="1" dirty="0">
              <a:solidFill>
                <a:srgbClr val="FF0000"/>
              </a:solidFill>
            </a:endParaRPr>
          </a:p>
          <a:p>
            <a:pPr marL="342900" indent="-342900">
              <a:buFont typeface="Arial" panose="020B0604020202020204" pitchFamily="34" charset="0"/>
              <a:buChar char="•"/>
            </a:pPr>
            <a:r>
              <a:rPr lang="en-US" sz="2200" dirty="0">
                <a:solidFill>
                  <a:srgbClr val="404793"/>
                </a:solidFill>
              </a:rPr>
              <a:t>Central role of the SBAC and colleagues within his agency as well as NKE TA in the mobilization, animation and follow up of the working group</a:t>
            </a:r>
          </a:p>
          <a:p>
            <a:pPr marL="342900" indent="-342900">
              <a:buFont typeface="Arial" panose="020B0604020202020204" pitchFamily="34" charset="0"/>
              <a:buChar char="•"/>
            </a:pPr>
            <a:endParaRPr lang="en-US" sz="500" dirty="0">
              <a:solidFill>
                <a:srgbClr val="404793"/>
              </a:solidFill>
            </a:endParaRPr>
          </a:p>
          <a:p>
            <a:pPr marL="342900" indent="-342900">
              <a:buFont typeface="Arial" panose="020B0604020202020204" pitchFamily="34" charset="0"/>
              <a:buChar char="•"/>
            </a:pPr>
            <a:r>
              <a:rPr lang="en-US" sz="2200" dirty="0">
                <a:solidFill>
                  <a:srgbClr val="404793"/>
                </a:solidFill>
              </a:rPr>
              <a:t>Balanced composition of public and private sector representatives</a:t>
            </a:r>
          </a:p>
          <a:p>
            <a:pPr marL="342900" indent="-342900">
              <a:buFont typeface="Arial" panose="020B0604020202020204" pitchFamily="34" charset="0"/>
              <a:buChar char="•"/>
            </a:pPr>
            <a:endParaRPr lang="en-US" sz="500" dirty="0">
              <a:solidFill>
                <a:srgbClr val="404793"/>
              </a:solidFill>
            </a:endParaRPr>
          </a:p>
          <a:p>
            <a:pPr marL="342900" indent="-342900">
              <a:buFont typeface="Arial" panose="020B0604020202020204" pitchFamily="34" charset="0"/>
              <a:buChar char="•"/>
            </a:pPr>
            <a:r>
              <a:rPr lang="en-US" sz="2200" dirty="0">
                <a:solidFill>
                  <a:srgbClr val="404793"/>
                </a:solidFill>
              </a:rPr>
              <a:t>Predominance in participation of public sector representatives</a:t>
            </a:r>
          </a:p>
          <a:p>
            <a:pPr marL="342900" indent="-342900">
              <a:buFont typeface="Arial" panose="020B0604020202020204" pitchFamily="34" charset="0"/>
              <a:buChar char="•"/>
            </a:pPr>
            <a:r>
              <a:rPr lang="en-US" sz="2200" dirty="0">
                <a:solidFill>
                  <a:srgbClr val="404793"/>
                </a:solidFill>
              </a:rPr>
              <a:t>Despite the absence of the export agency, attendance of representatives of the Ministry of Trade </a:t>
            </a:r>
          </a:p>
          <a:p>
            <a:pPr marL="342900" indent="-342900">
              <a:buFont typeface="Arial" panose="020B0604020202020204" pitchFamily="34" charset="0"/>
              <a:buChar char="•"/>
            </a:pPr>
            <a:endParaRPr lang="en-US" sz="500" dirty="0">
              <a:solidFill>
                <a:srgbClr val="404793"/>
              </a:solidFill>
            </a:endParaRPr>
          </a:p>
          <a:p>
            <a:pPr marL="342900" indent="-342900">
              <a:buFont typeface="Arial" panose="020B0604020202020204" pitchFamily="34" charset="0"/>
              <a:buChar char="•"/>
            </a:pPr>
            <a:r>
              <a:rPr lang="en-US" sz="2200" dirty="0">
                <a:solidFill>
                  <a:srgbClr val="404793"/>
                </a:solidFill>
              </a:rPr>
              <a:t>Good participation of donors funded programmes and EU Delegation</a:t>
            </a:r>
          </a:p>
          <a:p>
            <a:endParaRPr lang="en-US" sz="500" dirty="0">
              <a:solidFill>
                <a:srgbClr val="404793"/>
              </a:solidFill>
            </a:endParaRPr>
          </a:p>
          <a:p>
            <a:pPr marL="342900" indent="-342900">
              <a:buFont typeface="Arial" panose="020B0604020202020204" pitchFamily="34" charset="0"/>
              <a:buChar char="•"/>
            </a:pPr>
            <a:r>
              <a:rPr lang="en-US" sz="2200" dirty="0">
                <a:solidFill>
                  <a:srgbClr val="404793"/>
                </a:solidFill>
              </a:rPr>
              <a:t>High involvement of women exporters in Lebanon </a:t>
            </a:r>
          </a:p>
          <a:p>
            <a:endParaRPr lang="en-US" sz="500" dirty="0">
              <a:solidFill>
                <a:srgbClr val="404793"/>
              </a:solidFill>
            </a:endParaRPr>
          </a:p>
          <a:p>
            <a:pPr marL="342900" indent="-342900">
              <a:buFont typeface="Arial" panose="020B0604020202020204" pitchFamily="34" charset="0"/>
              <a:buChar char="•"/>
            </a:pPr>
            <a:r>
              <a:rPr lang="en-GB" sz="2200" dirty="0">
                <a:solidFill>
                  <a:srgbClr val="404793"/>
                </a:solidFill>
              </a:rPr>
              <a:t>Open and frank debate</a:t>
            </a:r>
          </a:p>
          <a:p>
            <a:endParaRPr lang="en-GB" sz="500" dirty="0">
              <a:solidFill>
                <a:srgbClr val="404793"/>
              </a:solidFill>
            </a:endParaRPr>
          </a:p>
          <a:p>
            <a:endParaRPr lang="en-GB" sz="2000" dirty="0">
              <a:solidFill>
                <a:srgbClr val="404793"/>
              </a:solidFill>
            </a:endParaRPr>
          </a:p>
          <a:p>
            <a:pPr marL="457200" indent="-457200">
              <a:buFont typeface="Wingdings" panose="05000000000000000000" pitchFamily="2" charset="2"/>
              <a:buChar char="q"/>
            </a:pPr>
            <a:endParaRPr lang="en-GB" sz="2000" dirty="0">
              <a:solidFill>
                <a:srgbClr val="404793"/>
              </a:solidFill>
            </a:endParaRPr>
          </a:p>
        </p:txBody>
      </p:sp>
    </p:spTree>
    <p:extLst>
      <p:ext uri="{BB962C8B-B14F-4D97-AF65-F5344CB8AC3E}">
        <p14:creationId xmlns:p14="http://schemas.microsoft.com/office/powerpoint/2010/main" val="3346417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55" y="894140"/>
            <a:ext cx="8420990" cy="653631"/>
          </a:xfrm>
        </p:spPr>
        <p:txBody>
          <a:bodyPr>
            <a:normAutofit/>
          </a:bodyPr>
          <a:lstStyle/>
          <a:p>
            <a:r>
              <a:rPr lang="en-GB" sz="2800" b="1" dirty="0">
                <a:solidFill>
                  <a:srgbClr val="404793"/>
                </a:solidFill>
              </a:rPr>
              <a:t>SME Internationalisation: 2020 implementation</a:t>
            </a:r>
            <a:endParaRPr lang="fr-FR" sz="2800" b="1" dirty="0">
              <a:solidFill>
                <a:srgbClr val="404793"/>
              </a:solidFill>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r>
              <a:rPr lang="fr-FR"/>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304355" y="1627927"/>
            <a:ext cx="8568183" cy="7058855"/>
          </a:xfrm>
          <a:prstGeom prst="rect">
            <a:avLst/>
          </a:prstGeom>
          <a:noFill/>
        </p:spPr>
        <p:txBody>
          <a:bodyPr wrap="square" rtlCol="0">
            <a:spAutoFit/>
          </a:bodyPr>
          <a:lstStyle/>
          <a:p>
            <a:pPr defTabSz="685800">
              <a:lnSpc>
                <a:spcPct val="90000"/>
              </a:lnSpc>
              <a:spcBef>
                <a:spcPct val="0"/>
              </a:spcBef>
            </a:pPr>
            <a:r>
              <a:rPr lang="en-GB" sz="2400" b="1" dirty="0">
                <a:solidFill>
                  <a:srgbClr val="FF0000"/>
                </a:solidFill>
                <a:latin typeface="+mj-lt"/>
                <a:ea typeface="+mj-ea"/>
                <a:cs typeface="+mj-cs"/>
              </a:rPr>
              <a:t>Action sheets - COVID 19 responses SME Internationalisation</a:t>
            </a:r>
            <a:endParaRPr lang="en-GB" sz="2400" b="1" dirty="0">
              <a:solidFill>
                <a:srgbClr val="404793"/>
              </a:solidFill>
              <a:latin typeface="+mj-lt"/>
              <a:ea typeface="+mj-ea"/>
              <a:cs typeface="+mj-cs"/>
            </a:endParaRPr>
          </a:p>
          <a:p>
            <a:pPr defTabSz="685800">
              <a:lnSpc>
                <a:spcPct val="90000"/>
              </a:lnSpc>
              <a:spcBef>
                <a:spcPct val="0"/>
              </a:spcBef>
            </a:pPr>
            <a:endParaRPr lang="en-GB" sz="2400" b="1" dirty="0">
              <a:solidFill>
                <a:srgbClr val="404793"/>
              </a:solidFill>
              <a:latin typeface="+mj-lt"/>
              <a:ea typeface="+mj-ea"/>
              <a:cs typeface="+mj-cs"/>
            </a:endParaRPr>
          </a:p>
          <a:p>
            <a:pPr defTabSz="685800">
              <a:lnSpc>
                <a:spcPct val="90000"/>
              </a:lnSpc>
              <a:spcBef>
                <a:spcPct val="0"/>
              </a:spcBef>
            </a:pPr>
            <a:endParaRPr lang="en-US" sz="500" dirty="0">
              <a:solidFill>
                <a:srgbClr val="404793"/>
              </a:solidFill>
            </a:endParaRPr>
          </a:p>
          <a:p>
            <a:pPr marL="342900" indent="-342900">
              <a:buFont typeface="Arial" panose="020B0604020202020204" pitchFamily="34" charset="0"/>
              <a:buChar char="•"/>
            </a:pPr>
            <a:r>
              <a:rPr lang="en-US" sz="2000" dirty="0">
                <a:solidFill>
                  <a:srgbClr val="404793"/>
                </a:solidFill>
              </a:rPr>
              <a:t>Two types of response depending on the phase of the pandemic: 1.immediate / short term and 2. medium term</a:t>
            </a:r>
          </a:p>
          <a:p>
            <a:pPr marL="914400" lvl="1" indent="-457200">
              <a:buFont typeface="+mj-lt"/>
              <a:buAutoNum type="arabicPeriod"/>
            </a:pPr>
            <a:r>
              <a:rPr lang="en-GB" sz="2000" dirty="0">
                <a:solidFill>
                  <a:srgbClr val="404793"/>
                </a:solidFill>
              </a:rPr>
              <a:t>ST Response : financial, fiscal and social measures (micro level)</a:t>
            </a:r>
          </a:p>
          <a:p>
            <a:pPr marL="914400" lvl="1" indent="-457200">
              <a:buFont typeface="+mj-lt"/>
              <a:buAutoNum type="arabicPeriod"/>
            </a:pPr>
            <a:r>
              <a:rPr lang="en-GB" sz="2000" dirty="0">
                <a:solidFill>
                  <a:srgbClr val="404793"/>
                </a:solidFill>
              </a:rPr>
              <a:t>MT Response : market and recovery (meso level) : production redeployment, </a:t>
            </a:r>
            <a:r>
              <a:rPr lang="en-US" sz="2000" dirty="0">
                <a:solidFill>
                  <a:srgbClr val="404793"/>
                </a:solidFill>
              </a:rPr>
              <a:t>streamlining international trade procedures, digitalisation, improvement of cargo transport services, development of new instruments supporting SME exports </a:t>
            </a:r>
          </a:p>
          <a:p>
            <a:endParaRPr lang="en-US" sz="500" dirty="0">
              <a:solidFill>
                <a:srgbClr val="404793"/>
              </a:solidFill>
            </a:endParaRPr>
          </a:p>
          <a:p>
            <a:pPr marL="342900" indent="-342900">
              <a:buFont typeface="Arial" panose="020B0604020202020204" pitchFamily="34" charset="0"/>
              <a:buChar char="•"/>
            </a:pPr>
            <a:r>
              <a:rPr lang="en-US" sz="2000" dirty="0">
                <a:solidFill>
                  <a:srgbClr val="404793"/>
                </a:solidFill>
              </a:rPr>
              <a:t>Increased inter-institutional coordination</a:t>
            </a:r>
            <a:endParaRPr lang="en-US" sz="500" dirty="0">
              <a:solidFill>
                <a:srgbClr val="404793"/>
              </a:solidFill>
            </a:endParaRPr>
          </a:p>
          <a:p>
            <a:pPr marL="342900" indent="-342900">
              <a:buFont typeface="Arial" panose="020B0604020202020204" pitchFamily="34" charset="0"/>
              <a:buChar char="•"/>
            </a:pPr>
            <a:r>
              <a:rPr lang="en-US" sz="2000" dirty="0">
                <a:solidFill>
                  <a:srgbClr val="404793"/>
                </a:solidFill>
              </a:rPr>
              <a:t>Central role in implementation played by Ministries of Trade and Industry and government agencies in charge of SMEs / Export / FDI  promotion but also business federations</a:t>
            </a:r>
          </a:p>
          <a:p>
            <a:pPr marL="457200" indent="-457200">
              <a:buFontTx/>
              <a:buAutoNum type="arabicPeriod"/>
            </a:pPr>
            <a:endParaRPr lang="en-GB" sz="2000" dirty="0">
              <a:solidFill>
                <a:srgbClr val="404793"/>
              </a:solidFill>
            </a:endParaRPr>
          </a:p>
          <a:p>
            <a:pPr marL="457200" indent="-457200">
              <a:buFontTx/>
              <a:buAutoNum type="arabicPeriod"/>
            </a:pPr>
            <a:endParaRPr lang="en-GB" sz="2000" dirty="0">
              <a:solidFill>
                <a:srgbClr val="404793"/>
              </a:solidFill>
            </a:endParaRPr>
          </a:p>
          <a:p>
            <a:pPr marL="457200" indent="-457200">
              <a:buFontTx/>
              <a:buAutoNum type="arabicPeriod"/>
            </a:pPr>
            <a:endParaRPr lang="en-GB" sz="2000" dirty="0">
              <a:solidFill>
                <a:srgbClr val="404793"/>
              </a:solidFill>
            </a:endParaRPr>
          </a:p>
          <a:p>
            <a:endParaRPr lang="en-GB" sz="2000" dirty="0">
              <a:solidFill>
                <a:srgbClr val="404793"/>
              </a:solidFill>
            </a:endParaRPr>
          </a:p>
          <a:p>
            <a:endParaRPr lang="en-GB" sz="2000" dirty="0">
              <a:solidFill>
                <a:srgbClr val="404793"/>
              </a:solidFill>
            </a:endParaRPr>
          </a:p>
          <a:p>
            <a:pPr marL="457200" indent="-457200">
              <a:buFont typeface="Wingdings" panose="05000000000000000000" pitchFamily="2" charset="2"/>
              <a:buChar char="q"/>
            </a:pPr>
            <a:endParaRPr lang="en-GB" sz="2000" dirty="0">
              <a:solidFill>
                <a:srgbClr val="404793"/>
              </a:solidFill>
            </a:endParaRPr>
          </a:p>
          <a:p>
            <a:r>
              <a:rPr lang="en-GB" sz="2000" b="1" dirty="0">
                <a:solidFill>
                  <a:srgbClr val="404793"/>
                </a:solidFill>
              </a:rPr>
              <a:t>Comparative studies of SME Export Development Policies and Instruments</a:t>
            </a:r>
          </a:p>
          <a:p>
            <a:pPr marL="342900" indent="-342900">
              <a:buFont typeface="Arial" panose="020B0604020202020204" pitchFamily="34" charset="0"/>
              <a:buChar char="•"/>
            </a:pPr>
            <a:r>
              <a:rPr lang="en-GB" sz="2000" dirty="0">
                <a:solidFill>
                  <a:srgbClr val="404793"/>
                </a:solidFill>
              </a:rPr>
              <a:t>Findings</a:t>
            </a:r>
          </a:p>
          <a:p>
            <a:pPr marL="342900" indent="-342900">
              <a:buFont typeface="Arial" panose="020B0604020202020204" pitchFamily="34" charset="0"/>
              <a:buChar char="•"/>
            </a:pPr>
            <a:r>
              <a:rPr lang="en-GB" sz="2000" dirty="0">
                <a:solidFill>
                  <a:srgbClr val="404793"/>
                </a:solidFill>
              </a:rPr>
              <a:t>,,,,,,,,,,,,,,,,,,,,,,,,,,,,,,,,,,,,,,,,,,,,,,,,,,,,,,,,</a:t>
            </a:r>
          </a:p>
        </p:txBody>
      </p:sp>
    </p:spTree>
    <p:extLst>
      <p:ext uri="{BB962C8B-B14F-4D97-AF65-F5344CB8AC3E}">
        <p14:creationId xmlns:p14="http://schemas.microsoft.com/office/powerpoint/2010/main" val="1456167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55" y="715437"/>
            <a:ext cx="8420990" cy="653631"/>
          </a:xfrm>
        </p:spPr>
        <p:txBody>
          <a:bodyPr>
            <a:normAutofit/>
          </a:bodyPr>
          <a:lstStyle/>
          <a:p>
            <a:r>
              <a:rPr lang="en-GB" sz="2800" b="1" dirty="0">
                <a:solidFill>
                  <a:srgbClr val="404793"/>
                </a:solidFill>
              </a:rPr>
              <a:t>SME Internationalisation: 2020 implementation</a:t>
            </a:r>
            <a:endParaRPr lang="fr-FR" sz="2800" b="1" dirty="0">
              <a:solidFill>
                <a:srgbClr val="404793"/>
              </a:solidFill>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r>
              <a:rPr lang="fr-FR"/>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251521" y="1369068"/>
            <a:ext cx="8749604" cy="7752892"/>
          </a:xfrm>
          <a:prstGeom prst="rect">
            <a:avLst/>
          </a:prstGeom>
          <a:noFill/>
        </p:spPr>
        <p:txBody>
          <a:bodyPr wrap="square" rtlCol="0">
            <a:spAutoFit/>
          </a:bodyPr>
          <a:lstStyle/>
          <a:p>
            <a:pPr defTabSz="685800">
              <a:lnSpc>
                <a:spcPct val="90000"/>
              </a:lnSpc>
              <a:spcBef>
                <a:spcPct val="0"/>
              </a:spcBef>
            </a:pPr>
            <a:r>
              <a:rPr lang="en-GB" sz="2400" b="1" dirty="0">
                <a:solidFill>
                  <a:srgbClr val="FF0000"/>
                </a:solidFill>
                <a:latin typeface="+mj-lt"/>
                <a:ea typeface="+mj-ea"/>
                <a:cs typeface="+mj-cs"/>
              </a:rPr>
              <a:t>Comparative study on SME Export Development Policies and Instruments</a:t>
            </a:r>
          </a:p>
          <a:p>
            <a:pPr defTabSz="685800">
              <a:lnSpc>
                <a:spcPct val="90000"/>
              </a:lnSpc>
              <a:spcBef>
                <a:spcPct val="0"/>
              </a:spcBef>
            </a:pPr>
            <a:r>
              <a:rPr lang="en-GB" sz="2000" u="sng" dirty="0">
                <a:solidFill>
                  <a:srgbClr val="404793"/>
                </a:solidFill>
                <a:latin typeface="+mj-lt"/>
                <a:ea typeface="+mj-ea"/>
                <a:cs typeface="+mj-cs"/>
              </a:rPr>
              <a:t>State of progress</a:t>
            </a:r>
          </a:p>
          <a:p>
            <a:pPr marL="342900" indent="-342900" defTabSz="685800">
              <a:lnSpc>
                <a:spcPct val="90000"/>
              </a:lnSpc>
              <a:spcBef>
                <a:spcPct val="0"/>
              </a:spcBef>
              <a:buFont typeface="Arial" panose="020B0604020202020204" pitchFamily="34" charset="0"/>
              <a:buChar char="•"/>
            </a:pPr>
            <a:r>
              <a:rPr lang="en-GB" sz="2000" dirty="0">
                <a:solidFill>
                  <a:srgbClr val="404793"/>
                </a:solidFill>
                <a:latin typeface="+mj-lt"/>
                <a:ea typeface="+mj-ea"/>
                <a:cs typeface="+mj-cs"/>
              </a:rPr>
              <a:t>SME Export Development survey</a:t>
            </a:r>
          </a:p>
          <a:p>
            <a:pPr marL="342900" indent="-342900" defTabSz="685800">
              <a:lnSpc>
                <a:spcPct val="90000"/>
              </a:lnSpc>
              <a:spcBef>
                <a:spcPct val="0"/>
              </a:spcBef>
              <a:buFont typeface="Arial" panose="020B0604020202020204" pitchFamily="34" charset="0"/>
              <a:buChar char="•"/>
            </a:pPr>
            <a:r>
              <a:rPr lang="en-GB" sz="2000" dirty="0">
                <a:solidFill>
                  <a:srgbClr val="404793"/>
                </a:solidFill>
                <a:latin typeface="+mj-lt"/>
                <a:ea typeface="+mj-ea"/>
                <a:cs typeface="+mj-cs"/>
              </a:rPr>
              <a:t>SME Export Development coordination meetings with NKE,SBACs and WG (Morocco, Tunisia, Lebanon, Egypt, Jordan, Palestine)</a:t>
            </a:r>
          </a:p>
          <a:p>
            <a:pPr marL="342900" indent="-342900" defTabSz="685800">
              <a:lnSpc>
                <a:spcPct val="90000"/>
              </a:lnSpc>
              <a:spcBef>
                <a:spcPct val="0"/>
              </a:spcBef>
              <a:buFont typeface="Arial" panose="020B0604020202020204" pitchFamily="34" charset="0"/>
              <a:buChar char="•"/>
            </a:pPr>
            <a:r>
              <a:rPr lang="en-GB" sz="2000" dirty="0">
                <a:solidFill>
                  <a:srgbClr val="404793"/>
                </a:solidFill>
                <a:latin typeface="+mj-lt"/>
                <a:ea typeface="+mj-ea"/>
                <a:cs typeface="+mj-cs"/>
              </a:rPr>
              <a:t>SME Export Development Country Profile (Morocco, Tunisia, Lebanon, Palestine)</a:t>
            </a:r>
          </a:p>
          <a:p>
            <a:pPr defTabSz="685800">
              <a:lnSpc>
                <a:spcPct val="90000"/>
              </a:lnSpc>
              <a:spcBef>
                <a:spcPct val="0"/>
              </a:spcBef>
            </a:pPr>
            <a:endParaRPr lang="en-GB" sz="500" dirty="0">
              <a:solidFill>
                <a:srgbClr val="404793"/>
              </a:solidFill>
              <a:latin typeface="+mj-lt"/>
              <a:ea typeface="+mj-ea"/>
              <a:cs typeface="+mj-cs"/>
            </a:endParaRPr>
          </a:p>
          <a:p>
            <a:pPr defTabSz="685800">
              <a:lnSpc>
                <a:spcPct val="90000"/>
              </a:lnSpc>
              <a:spcBef>
                <a:spcPct val="0"/>
              </a:spcBef>
            </a:pPr>
            <a:endParaRPr lang="en-GB" sz="500" u="sng" dirty="0">
              <a:solidFill>
                <a:srgbClr val="404793"/>
              </a:solidFill>
              <a:latin typeface="+mj-lt"/>
              <a:ea typeface="+mj-ea"/>
              <a:cs typeface="+mj-cs"/>
            </a:endParaRPr>
          </a:p>
          <a:p>
            <a:pPr defTabSz="685800">
              <a:lnSpc>
                <a:spcPct val="90000"/>
              </a:lnSpc>
              <a:spcBef>
                <a:spcPct val="0"/>
              </a:spcBef>
            </a:pPr>
            <a:r>
              <a:rPr lang="en-GB" sz="2000" u="sng" dirty="0">
                <a:solidFill>
                  <a:srgbClr val="404793"/>
                </a:solidFill>
                <a:latin typeface="+mj-lt"/>
                <a:ea typeface="+mj-ea"/>
                <a:cs typeface="+mj-cs"/>
              </a:rPr>
              <a:t>Findings</a:t>
            </a:r>
          </a:p>
          <a:p>
            <a:pPr defTabSz="685800">
              <a:lnSpc>
                <a:spcPct val="90000"/>
              </a:lnSpc>
              <a:spcBef>
                <a:spcPct val="0"/>
              </a:spcBef>
            </a:pPr>
            <a:r>
              <a:rPr lang="en-US" sz="2000" dirty="0">
                <a:solidFill>
                  <a:srgbClr val="404793"/>
                </a:solidFill>
                <a:latin typeface="+mj-lt"/>
                <a:ea typeface="+mj-ea"/>
                <a:cs typeface="+mj-cs"/>
              </a:rPr>
              <a:t>Lack of export development strategy for SMEs; A multitude of export support instruments…however often undersized in relation to SME needs, uncoordinated, in most cases concentrated on the partial assumption of costs for the preparation of export plans and participation in international trade fairs and exhibitions; High impact of logistics and transport, financing and insurance conditions, international trade procedures (importance of </a:t>
            </a:r>
            <a:r>
              <a:rPr lang="en-US" sz="2000" i="1" dirty="0">
                <a:solidFill>
                  <a:srgbClr val="404793"/>
                </a:solidFill>
                <a:latin typeface="+mj-lt"/>
                <a:ea typeface="+mj-ea"/>
                <a:cs typeface="+mj-cs"/>
              </a:rPr>
              <a:t>digitalisation</a:t>
            </a:r>
            <a:r>
              <a:rPr lang="en-US" sz="2000" dirty="0">
                <a:solidFill>
                  <a:srgbClr val="404793"/>
                </a:solidFill>
                <a:latin typeface="+mj-lt"/>
                <a:ea typeface="+mj-ea"/>
                <a:cs typeface="+mj-cs"/>
              </a:rPr>
              <a:t>) , need of information (</a:t>
            </a:r>
            <a:r>
              <a:rPr lang="en-US" sz="2000" i="1" dirty="0">
                <a:solidFill>
                  <a:srgbClr val="404793"/>
                </a:solidFill>
                <a:latin typeface="+mj-lt"/>
                <a:ea typeface="+mj-ea"/>
                <a:cs typeface="+mj-cs"/>
              </a:rPr>
              <a:t>trends in GVC</a:t>
            </a:r>
            <a:r>
              <a:rPr lang="en-US" sz="2000" dirty="0">
                <a:solidFill>
                  <a:srgbClr val="404793"/>
                </a:solidFill>
                <a:latin typeface="+mj-lt"/>
                <a:ea typeface="+mj-ea"/>
                <a:cs typeface="+mj-cs"/>
              </a:rPr>
              <a:t>) and support services on international markets (legislation, rules, quality standards, identification of wholesalers,  buyers, partners, financing conditions,….); </a:t>
            </a:r>
          </a:p>
          <a:p>
            <a:pPr defTabSz="685800">
              <a:lnSpc>
                <a:spcPct val="90000"/>
              </a:lnSpc>
              <a:spcBef>
                <a:spcPct val="0"/>
              </a:spcBef>
            </a:pPr>
            <a:r>
              <a:rPr lang="en-US" sz="2000" dirty="0">
                <a:solidFill>
                  <a:srgbClr val="404793"/>
                </a:solidFill>
                <a:latin typeface="+mj-lt"/>
                <a:ea typeface="+mj-ea"/>
                <a:cs typeface="+mj-cs"/>
              </a:rPr>
              <a:t>common interest in developing business with </a:t>
            </a:r>
          </a:p>
          <a:p>
            <a:pPr defTabSz="685800">
              <a:lnSpc>
                <a:spcPct val="90000"/>
              </a:lnSpc>
              <a:spcBef>
                <a:spcPct val="0"/>
              </a:spcBef>
            </a:pPr>
            <a:r>
              <a:rPr lang="en-US" sz="2000" dirty="0">
                <a:solidFill>
                  <a:srgbClr val="404793"/>
                </a:solidFill>
                <a:latin typeface="+mj-lt"/>
                <a:ea typeface="+mj-ea"/>
                <a:cs typeface="+mj-cs"/>
              </a:rPr>
              <a:t>sub-Saharan African markets.</a:t>
            </a:r>
          </a:p>
          <a:p>
            <a:pPr defTabSz="685800">
              <a:lnSpc>
                <a:spcPct val="90000"/>
              </a:lnSpc>
              <a:spcBef>
                <a:spcPct val="0"/>
              </a:spcBef>
            </a:pPr>
            <a:endParaRPr lang="en-GB" sz="2000" b="1" dirty="0">
              <a:solidFill>
                <a:srgbClr val="404793"/>
              </a:solidFill>
              <a:latin typeface="+mj-lt"/>
              <a:ea typeface="+mj-ea"/>
              <a:cs typeface="+mj-cs"/>
            </a:endParaRPr>
          </a:p>
          <a:p>
            <a:pPr defTabSz="685800">
              <a:lnSpc>
                <a:spcPct val="90000"/>
              </a:lnSpc>
              <a:spcBef>
                <a:spcPct val="0"/>
              </a:spcBef>
            </a:pPr>
            <a:endParaRPr lang="en-GB" sz="2400" b="1" dirty="0">
              <a:solidFill>
                <a:srgbClr val="404793"/>
              </a:solidFill>
              <a:latin typeface="+mj-lt"/>
              <a:ea typeface="+mj-ea"/>
              <a:cs typeface="+mj-cs"/>
            </a:endParaRPr>
          </a:p>
          <a:p>
            <a:endParaRPr lang="en-GB" sz="2000" dirty="0">
              <a:solidFill>
                <a:srgbClr val="404793"/>
              </a:solidFill>
            </a:endParaRPr>
          </a:p>
          <a:p>
            <a:pPr marL="457200" indent="-457200">
              <a:buFontTx/>
              <a:buAutoNum type="arabicPeriod"/>
            </a:pPr>
            <a:endParaRPr lang="en-GB" sz="2000" dirty="0">
              <a:solidFill>
                <a:srgbClr val="404793"/>
              </a:solidFill>
            </a:endParaRPr>
          </a:p>
          <a:p>
            <a:pPr marL="457200" indent="-457200">
              <a:buFontTx/>
              <a:buAutoNum type="arabicPeriod"/>
            </a:pPr>
            <a:endParaRPr lang="en-GB" sz="2000" dirty="0">
              <a:solidFill>
                <a:srgbClr val="404793"/>
              </a:solidFill>
            </a:endParaRPr>
          </a:p>
          <a:p>
            <a:endParaRPr lang="en-GB" sz="2000" dirty="0">
              <a:solidFill>
                <a:srgbClr val="404793"/>
              </a:solidFill>
            </a:endParaRPr>
          </a:p>
          <a:p>
            <a:endParaRPr lang="en-GB" sz="2000" dirty="0">
              <a:solidFill>
                <a:srgbClr val="404793"/>
              </a:solidFill>
            </a:endParaRPr>
          </a:p>
        </p:txBody>
      </p:sp>
    </p:spTree>
    <p:extLst>
      <p:ext uri="{BB962C8B-B14F-4D97-AF65-F5344CB8AC3E}">
        <p14:creationId xmlns:p14="http://schemas.microsoft.com/office/powerpoint/2010/main" val="1567204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58CBBA-2489-4B9D-9594-794D88364443}"/>
              </a:ext>
            </a:extLst>
          </p:cNvPr>
          <p:cNvPicPr>
            <a:picLocks noChangeAspect="1"/>
          </p:cNvPicPr>
          <p:nvPr/>
        </p:nvPicPr>
        <p:blipFill>
          <a:blip r:embed="rId2"/>
          <a:stretch>
            <a:fillRect/>
          </a:stretch>
        </p:blipFill>
        <p:spPr>
          <a:xfrm>
            <a:off x="-1150883" y="0"/>
            <a:ext cx="10815145" cy="7019925"/>
          </a:xfrm>
          <a:prstGeom prst="rect">
            <a:avLst/>
          </a:prstGeom>
        </p:spPr>
      </p:pic>
      <p:sp>
        <p:nvSpPr>
          <p:cNvPr id="6" name="ZoneTexte 5">
            <a:extLst>
              <a:ext uri="{FF2B5EF4-FFF2-40B4-BE49-F238E27FC236}">
                <a16:creationId xmlns:a16="http://schemas.microsoft.com/office/drawing/2014/main" id="{5BCC8893-E3E0-4810-B46E-DE977920359F}"/>
              </a:ext>
            </a:extLst>
          </p:cNvPr>
          <p:cNvSpPr txBox="1"/>
          <p:nvPr/>
        </p:nvSpPr>
        <p:spPr>
          <a:xfrm>
            <a:off x="4757732" y="695652"/>
            <a:ext cx="4303986" cy="1169551"/>
          </a:xfrm>
          <a:prstGeom prst="rect">
            <a:avLst/>
          </a:prstGeom>
          <a:noFill/>
        </p:spPr>
        <p:txBody>
          <a:bodyPr wrap="square" rtlCol="0">
            <a:spAutoFit/>
          </a:bodyPr>
          <a:lstStyle/>
          <a:p>
            <a:pPr algn="ctr"/>
            <a:r>
              <a:rPr lang="fr-FR" sz="3500" b="1" dirty="0">
                <a:solidFill>
                  <a:schemeClr val="bg1"/>
                </a:solidFill>
              </a:rPr>
              <a:t>ORIENTATIONS 2021</a:t>
            </a:r>
            <a:endParaRPr lang="fr-FR" sz="6000" b="1" dirty="0">
              <a:solidFill>
                <a:schemeClr val="bg1"/>
              </a:solidFill>
            </a:endParaRPr>
          </a:p>
          <a:p>
            <a:pPr algn="ctr"/>
            <a:endParaRPr lang="fr-FR" sz="3500" b="1" dirty="0">
              <a:solidFill>
                <a:schemeClr val="bg1"/>
              </a:solidFill>
            </a:endParaRPr>
          </a:p>
        </p:txBody>
      </p:sp>
      <p:sp>
        <p:nvSpPr>
          <p:cNvPr id="2" name="Espace réservé du pied de page 1">
            <a:extLst>
              <a:ext uri="{FF2B5EF4-FFF2-40B4-BE49-F238E27FC236}">
                <a16:creationId xmlns:a16="http://schemas.microsoft.com/office/drawing/2014/main" id="{9F75F4FA-F706-4DA6-B4EE-E04D3A7D6C0F}"/>
              </a:ext>
            </a:extLst>
          </p:cNvPr>
          <p:cNvSpPr>
            <a:spLocks noGrp="1"/>
          </p:cNvSpPr>
          <p:nvPr>
            <p:ph type="ftr" sz="quarter" idx="11"/>
          </p:nvPr>
        </p:nvSpPr>
        <p:spPr/>
        <p:txBody>
          <a:bodyPr/>
          <a:lstStyle/>
          <a:p>
            <a:r>
              <a:rPr lang="fr-FR"/>
              <a:t>Draft V0</a:t>
            </a:r>
          </a:p>
        </p:txBody>
      </p:sp>
      <p:sp>
        <p:nvSpPr>
          <p:cNvPr id="3" name="Espace réservé du numéro de diapositive 2">
            <a:extLst>
              <a:ext uri="{FF2B5EF4-FFF2-40B4-BE49-F238E27FC236}">
                <a16:creationId xmlns:a16="http://schemas.microsoft.com/office/drawing/2014/main" id="{A43A7C18-E558-4429-9739-D50676CE00AD}"/>
              </a:ext>
            </a:extLst>
          </p:cNvPr>
          <p:cNvSpPr>
            <a:spLocks noGrp="1"/>
          </p:cNvSpPr>
          <p:nvPr>
            <p:ph type="sldNum" sz="quarter" idx="12"/>
          </p:nvPr>
        </p:nvSpPr>
        <p:spPr/>
        <p:txBody>
          <a:bodyPr/>
          <a:lstStyle/>
          <a:p>
            <a:fld id="{2F742490-17C2-EE46-9E44-F225CBA33400}" type="slidenum">
              <a:rPr lang="fr-FR" smtClean="0"/>
              <a:pPr/>
              <a:t>7</a:t>
            </a:fld>
            <a:endParaRPr lang="fr-FR"/>
          </a:p>
        </p:txBody>
      </p:sp>
    </p:spTree>
    <p:extLst>
      <p:ext uri="{BB962C8B-B14F-4D97-AF65-F5344CB8AC3E}">
        <p14:creationId xmlns:p14="http://schemas.microsoft.com/office/powerpoint/2010/main" val="2871683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628" y="682207"/>
            <a:ext cx="8706743" cy="646531"/>
          </a:xfrm>
        </p:spPr>
        <p:txBody>
          <a:bodyPr>
            <a:noAutofit/>
          </a:bodyPr>
          <a:lstStyle/>
          <a:p>
            <a:r>
              <a:rPr lang="en-GB" sz="2800" b="1" dirty="0">
                <a:solidFill>
                  <a:srgbClr val="404793"/>
                </a:solidFill>
                <a:latin typeface="Calibri Light" panose="020F0302020204030204" pitchFamily="34" charset="0"/>
                <a:cs typeface="Calibri Light" panose="020F0302020204030204" pitchFamily="34" charset="0"/>
              </a:rPr>
              <a:t>SME Internationalisation: 2021 orientations</a:t>
            </a:r>
            <a:endParaRPr lang="fr-FR" sz="2800" b="1" dirty="0">
              <a:solidFill>
                <a:srgbClr val="404793"/>
              </a:solidFill>
              <a:latin typeface="Calibri Light" panose="020F0302020204030204" pitchFamily="34" charset="0"/>
              <a:cs typeface="Calibri Light" panose="020F0302020204030204" pitchFamily="34" charset="0"/>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r>
              <a:rPr lang="fr-FR"/>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5"/>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379859" y="2391046"/>
            <a:ext cx="8263829" cy="4124206"/>
          </a:xfrm>
          <a:prstGeom prst="rect">
            <a:avLst/>
          </a:prstGeom>
          <a:noFill/>
        </p:spPr>
        <p:txBody>
          <a:bodyPr wrap="square" rtlCol="0">
            <a:spAutoFit/>
          </a:bodyPr>
          <a:lstStyle/>
          <a:p>
            <a:pPr algn="just">
              <a:spcBef>
                <a:spcPts val="600"/>
              </a:spcBef>
              <a:spcAft>
                <a:spcPts val="600"/>
              </a:spcAft>
            </a:pPr>
            <a:r>
              <a:rPr lang="en-GB" sz="2600" dirty="0">
                <a:solidFill>
                  <a:srgbClr val="404793"/>
                </a:solidFill>
              </a:rPr>
              <a:t>Contributing to the development of SME digital ecosystem to boost internationalisation </a:t>
            </a:r>
          </a:p>
          <a:p>
            <a:pPr marL="342900" indent="-342900" algn="just">
              <a:spcBef>
                <a:spcPts val="600"/>
              </a:spcBef>
              <a:spcAft>
                <a:spcPts val="600"/>
              </a:spcAft>
              <a:buFont typeface="Arial" panose="020B0604020202020204" pitchFamily="34" charset="0"/>
              <a:buChar char="•"/>
            </a:pPr>
            <a:r>
              <a:rPr lang="en-US" sz="2600" u="sng" dirty="0">
                <a:solidFill>
                  <a:srgbClr val="404793"/>
                </a:solidFill>
              </a:rPr>
              <a:t>How</a:t>
            </a:r>
            <a:r>
              <a:rPr lang="en-US" sz="2600" dirty="0">
                <a:solidFill>
                  <a:srgbClr val="404793"/>
                </a:solidFill>
              </a:rPr>
              <a:t> : consolidating national / regional digital initiatives…..focusing on SME Internationalisation </a:t>
            </a:r>
          </a:p>
          <a:p>
            <a:pPr marL="342900" indent="-342900" algn="just">
              <a:spcBef>
                <a:spcPts val="600"/>
              </a:spcBef>
              <a:spcAft>
                <a:spcPts val="600"/>
              </a:spcAft>
              <a:buFont typeface="Arial" panose="020B0604020202020204" pitchFamily="34" charset="0"/>
              <a:buChar char="•"/>
            </a:pPr>
            <a:r>
              <a:rPr lang="en-US" sz="2600" u="sng" dirty="0">
                <a:solidFill>
                  <a:srgbClr val="404793"/>
                </a:solidFill>
              </a:rPr>
              <a:t>Doing what </a:t>
            </a:r>
            <a:r>
              <a:rPr lang="en-US" sz="2600" dirty="0">
                <a:solidFill>
                  <a:srgbClr val="404793"/>
                </a:solidFill>
              </a:rPr>
              <a:t>: Awareness </a:t>
            </a:r>
            <a:r>
              <a:rPr lang="en-US" sz="2600" i="1" dirty="0">
                <a:solidFill>
                  <a:srgbClr val="404793"/>
                </a:solidFill>
              </a:rPr>
              <a:t>(on </a:t>
            </a:r>
            <a:r>
              <a:rPr lang="en-GB" sz="2600" i="1" dirty="0">
                <a:solidFill>
                  <a:srgbClr val="404793"/>
                </a:solidFill>
              </a:rPr>
              <a:t>SME digital services platforms, start up hubs,…)</a:t>
            </a:r>
            <a:r>
              <a:rPr lang="en-US" sz="2600" dirty="0"/>
              <a:t>, </a:t>
            </a:r>
            <a:r>
              <a:rPr lang="en-US" sz="2600" dirty="0">
                <a:solidFill>
                  <a:srgbClr val="404793"/>
                </a:solidFill>
              </a:rPr>
              <a:t>Road Maps, Project design, Capacity Building, Sharing experiences </a:t>
            </a:r>
          </a:p>
          <a:p>
            <a:pPr marL="457200" indent="-457200" algn="just">
              <a:spcBef>
                <a:spcPts val="600"/>
              </a:spcBef>
              <a:spcAft>
                <a:spcPts val="600"/>
              </a:spcAft>
              <a:buFont typeface="Arial" panose="020B0604020202020204" pitchFamily="34" charset="0"/>
              <a:buChar char="•"/>
            </a:pPr>
            <a:endParaRPr lang="en-US" sz="2000" dirty="0">
              <a:solidFill>
                <a:srgbClr val="404793"/>
              </a:solidFill>
            </a:endParaRPr>
          </a:p>
          <a:p>
            <a:pPr marL="457200" indent="-457200" algn="just">
              <a:spcBef>
                <a:spcPts val="600"/>
              </a:spcBef>
              <a:spcAft>
                <a:spcPts val="600"/>
              </a:spcAft>
              <a:buFont typeface="Arial" panose="020B0604020202020204" pitchFamily="34" charset="0"/>
              <a:buChar char="•"/>
            </a:pPr>
            <a:endParaRPr lang="en-US" sz="2000" dirty="0">
              <a:solidFill>
                <a:srgbClr val="404793"/>
              </a:solidFill>
            </a:endParaRPr>
          </a:p>
        </p:txBody>
      </p:sp>
      <p:sp>
        <p:nvSpPr>
          <p:cNvPr id="9" name="Title 1">
            <a:extLst>
              <a:ext uri="{FF2B5EF4-FFF2-40B4-BE49-F238E27FC236}">
                <a16:creationId xmlns:a16="http://schemas.microsoft.com/office/drawing/2014/main" id="{731F52BD-8E42-47CC-BA55-92B1E3000792}"/>
              </a:ext>
            </a:extLst>
          </p:cNvPr>
          <p:cNvSpPr txBox="1">
            <a:spLocks/>
          </p:cNvSpPr>
          <p:nvPr/>
        </p:nvSpPr>
        <p:spPr>
          <a:xfrm>
            <a:off x="218627" y="1175715"/>
            <a:ext cx="8706743" cy="129561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800" b="1" dirty="0">
                <a:solidFill>
                  <a:srgbClr val="FF0000"/>
                </a:solidFill>
                <a:latin typeface="Calibri Light" panose="020F0302020204030204" pitchFamily="34" charset="0"/>
                <a:cs typeface="Calibri Light" panose="020F0302020204030204" pitchFamily="34" charset="0"/>
              </a:rPr>
              <a:t>Sub Obj.1: Leveraging on digitalisation  to capture new SME internationalisation opportunities</a:t>
            </a:r>
            <a:endParaRPr lang="fr-FR" sz="2800" b="1"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02081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24414"/>
            <a:ext cx="8521007" cy="873437"/>
          </a:xfrm>
        </p:spPr>
        <p:txBody>
          <a:bodyPr>
            <a:noAutofit/>
          </a:bodyPr>
          <a:lstStyle/>
          <a:p>
            <a:r>
              <a:rPr lang="en-GB" sz="2800" b="1" dirty="0">
                <a:solidFill>
                  <a:srgbClr val="FF0000"/>
                </a:solidFill>
                <a:latin typeface="Calibri Light" panose="020F0302020204030204" pitchFamily="34" charset="0"/>
                <a:cs typeface="Calibri Light" panose="020F0302020204030204" pitchFamily="34" charset="0"/>
              </a:rPr>
              <a:t>Sub Obj.2:  Taking advantage of changes in Global Value Chains and emerging markets</a:t>
            </a:r>
            <a:endParaRPr lang="fr-FR" sz="2800" b="1" dirty="0">
              <a:solidFill>
                <a:srgbClr val="FF0000"/>
              </a:solidFill>
              <a:latin typeface="Calibri Light" panose="020F0302020204030204" pitchFamily="34" charset="0"/>
              <a:cs typeface="Calibri Light" panose="020F0302020204030204" pitchFamily="34" charset="0"/>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r>
              <a:rPr lang="fr-FR"/>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US" dirty="0"/>
              <a:t>1</a:t>
            </a: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371473" y="2262855"/>
            <a:ext cx="8263829" cy="4924425"/>
          </a:xfrm>
          <a:prstGeom prst="rect">
            <a:avLst/>
          </a:prstGeom>
          <a:noFill/>
        </p:spPr>
        <p:txBody>
          <a:bodyPr wrap="square" rtlCol="0">
            <a:spAutoFit/>
          </a:bodyPr>
          <a:lstStyle/>
          <a:p>
            <a:pPr algn="just">
              <a:spcBef>
                <a:spcPts val="600"/>
              </a:spcBef>
              <a:spcAft>
                <a:spcPts val="600"/>
              </a:spcAft>
            </a:pPr>
            <a:r>
              <a:rPr lang="fr-FR" sz="2600" dirty="0">
                <a:solidFill>
                  <a:srgbClr val="404793"/>
                </a:solidFill>
              </a:rPr>
              <a:t>Raising </a:t>
            </a:r>
            <a:r>
              <a:rPr lang="en-US" sz="2600" dirty="0">
                <a:solidFill>
                  <a:srgbClr val="404793"/>
                </a:solidFill>
              </a:rPr>
              <a:t>stakeholders' awareness on market developments </a:t>
            </a:r>
            <a:endParaRPr lang="en-GB" sz="2600" dirty="0">
              <a:solidFill>
                <a:srgbClr val="404793"/>
              </a:solidFill>
            </a:endParaRPr>
          </a:p>
          <a:p>
            <a:pPr marL="342900" indent="-342900" algn="just">
              <a:spcBef>
                <a:spcPts val="600"/>
              </a:spcBef>
              <a:spcAft>
                <a:spcPts val="600"/>
              </a:spcAft>
              <a:buFont typeface="Arial" panose="020B0604020202020204" pitchFamily="34" charset="0"/>
              <a:buChar char="•"/>
            </a:pPr>
            <a:r>
              <a:rPr lang="en-US" sz="2600" u="sng" dirty="0">
                <a:solidFill>
                  <a:srgbClr val="404793"/>
                </a:solidFill>
              </a:rPr>
              <a:t>How</a:t>
            </a:r>
            <a:r>
              <a:rPr lang="en-US" sz="2600" dirty="0">
                <a:solidFill>
                  <a:srgbClr val="404793"/>
                </a:solidFill>
              </a:rPr>
              <a:t> : Nurturing public - private dialogue within the working group </a:t>
            </a:r>
          </a:p>
          <a:p>
            <a:pPr marL="342900" indent="-342900">
              <a:spcBef>
                <a:spcPts val="600"/>
              </a:spcBef>
              <a:spcAft>
                <a:spcPts val="600"/>
              </a:spcAft>
              <a:buFont typeface="Arial" panose="020B0604020202020204" pitchFamily="34" charset="0"/>
              <a:buChar char="•"/>
            </a:pPr>
            <a:r>
              <a:rPr lang="en-US" sz="2600" u="sng" dirty="0">
                <a:solidFill>
                  <a:srgbClr val="404793"/>
                </a:solidFill>
              </a:rPr>
              <a:t>Doing what </a:t>
            </a:r>
            <a:r>
              <a:rPr lang="en-US" sz="2600" dirty="0">
                <a:solidFill>
                  <a:srgbClr val="404793"/>
                </a:solidFill>
              </a:rPr>
              <a:t>: </a:t>
            </a:r>
            <a:r>
              <a:rPr lang="en-GB" sz="2600" dirty="0">
                <a:solidFill>
                  <a:srgbClr val="404793"/>
                </a:solidFill>
              </a:rPr>
              <a:t>Policy briefs on EU countries' policies promoting value chains re-shoring; Awareness on the new EU Industrial Policy (digital and green transition challenges );</a:t>
            </a:r>
            <a:r>
              <a:rPr lang="en-US" sz="2600" dirty="0">
                <a:solidFill>
                  <a:srgbClr val="404793"/>
                </a:solidFill>
              </a:rPr>
              <a:t> study visit of circular economy projects; Information tools on SME access                                                to Sub-Saharan African markets</a:t>
            </a:r>
          </a:p>
          <a:p>
            <a:pPr marL="457200" indent="-457200" algn="just">
              <a:spcBef>
                <a:spcPts val="600"/>
              </a:spcBef>
              <a:spcAft>
                <a:spcPts val="600"/>
              </a:spcAft>
              <a:buFont typeface="Arial" panose="020B0604020202020204" pitchFamily="34" charset="0"/>
              <a:buChar char="•"/>
            </a:pPr>
            <a:endParaRPr lang="en-US" sz="2000" dirty="0">
              <a:solidFill>
                <a:srgbClr val="404793"/>
              </a:solidFill>
            </a:endParaRPr>
          </a:p>
          <a:p>
            <a:pPr marL="457200" indent="-457200" algn="just">
              <a:spcBef>
                <a:spcPts val="600"/>
              </a:spcBef>
              <a:spcAft>
                <a:spcPts val="600"/>
              </a:spcAft>
              <a:buFont typeface="Arial" panose="020B0604020202020204" pitchFamily="34" charset="0"/>
              <a:buChar char="•"/>
            </a:pPr>
            <a:endParaRPr lang="en-US" sz="2000" dirty="0">
              <a:solidFill>
                <a:srgbClr val="404793"/>
              </a:solidFill>
            </a:endParaRPr>
          </a:p>
        </p:txBody>
      </p:sp>
      <p:sp>
        <p:nvSpPr>
          <p:cNvPr id="9" name="Title 1">
            <a:extLst>
              <a:ext uri="{FF2B5EF4-FFF2-40B4-BE49-F238E27FC236}">
                <a16:creationId xmlns:a16="http://schemas.microsoft.com/office/drawing/2014/main" id="{E14DED23-D59E-4310-8144-6D2ECC12EF5A}"/>
              </a:ext>
            </a:extLst>
          </p:cNvPr>
          <p:cNvSpPr txBox="1">
            <a:spLocks/>
          </p:cNvSpPr>
          <p:nvPr/>
        </p:nvSpPr>
        <p:spPr>
          <a:xfrm>
            <a:off x="251520" y="472756"/>
            <a:ext cx="8706743" cy="87343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800" b="1" dirty="0">
                <a:solidFill>
                  <a:srgbClr val="404793"/>
                </a:solidFill>
                <a:latin typeface="Calibri Light" panose="020F0302020204030204" pitchFamily="34" charset="0"/>
                <a:cs typeface="Calibri Light" panose="020F0302020204030204" pitchFamily="34" charset="0"/>
              </a:rPr>
              <a:t>SME Internationalisation: 2021 orientations</a:t>
            </a:r>
            <a:endParaRPr lang="fr-FR" sz="2800" b="1" dirty="0">
              <a:solidFill>
                <a:srgbClr val="40479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38953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2887</TotalTime>
  <Words>690</Words>
  <Application>Microsoft Office PowerPoint</Application>
  <PresentationFormat>Personnalisé</PresentationFormat>
  <Paragraphs>120</Paragraphs>
  <Slides>10</Slides>
  <Notes>7</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10</vt:i4>
      </vt:variant>
    </vt:vector>
  </HeadingPairs>
  <TitlesOfParts>
    <vt:vector size="16" baseType="lpstr">
      <vt:lpstr>Arial</vt:lpstr>
      <vt:lpstr>Calibri</vt:lpstr>
      <vt:lpstr>Calibri Light</vt:lpstr>
      <vt:lpstr>Wingdings</vt:lpstr>
      <vt:lpstr>Office Theme</vt:lpstr>
      <vt:lpstr>1_Office Theme</vt:lpstr>
      <vt:lpstr>Présentation PowerPoint</vt:lpstr>
      <vt:lpstr>Présentation PowerPoint</vt:lpstr>
      <vt:lpstr>SME Internationalisation: 2020 implementation</vt:lpstr>
      <vt:lpstr>SME Internationalisation: 2020 implementation</vt:lpstr>
      <vt:lpstr>SME Internationalisation: 2020 implementation</vt:lpstr>
      <vt:lpstr>SME Internationalisation: 2020 implementation</vt:lpstr>
      <vt:lpstr>Présentation PowerPoint</vt:lpstr>
      <vt:lpstr>SME Internationalisation: 2021 orientations</vt:lpstr>
      <vt:lpstr>Sub Obj.2:  Taking advantage of changes in Global Value Chains and emerging markets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paolo castrataro</dc:creator>
  <cp:lastModifiedBy>Castrataro, Paolo</cp:lastModifiedBy>
  <cp:revision>447</cp:revision>
  <dcterms:created xsi:type="dcterms:W3CDTF">2019-11-26T15:57:38Z</dcterms:created>
  <dcterms:modified xsi:type="dcterms:W3CDTF">2020-12-02T14:14:13Z</dcterms:modified>
</cp:coreProperties>
</file>