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90" r:id="rId1"/>
    <p:sldMasterId id="2147483702" r:id="rId2"/>
  </p:sldMasterIdLst>
  <p:notesMasterIdLst>
    <p:notesMasterId r:id="rId23"/>
  </p:notesMasterIdLst>
  <p:sldIdLst>
    <p:sldId id="337" r:id="rId3"/>
    <p:sldId id="453" r:id="rId4"/>
    <p:sldId id="370" r:id="rId5"/>
    <p:sldId id="469" r:id="rId6"/>
    <p:sldId id="438" r:id="rId7"/>
    <p:sldId id="439" r:id="rId8"/>
    <p:sldId id="440" r:id="rId9"/>
    <p:sldId id="442" r:id="rId10"/>
    <p:sldId id="454" r:id="rId11"/>
    <p:sldId id="446" r:id="rId12"/>
    <p:sldId id="450" r:id="rId13"/>
    <p:sldId id="451" r:id="rId14"/>
    <p:sldId id="455" r:id="rId15"/>
    <p:sldId id="472" r:id="rId16"/>
    <p:sldId id="474" r:id="rId17"/>
    <p:sldId id="478" r:id="rId18"/>
    <p:sldId id="375" r:id="rId19"/>
    <p:sldId id="479" r:id="rId20"/>
    <p:sldId id="480" r:id="rId21"/>
    <p:sldId id="467" r:id="rId22"/>
  </p:sldIdLst>
  <p:sldSz cx="9144000" cy="70199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 Malherbe" initials="CM" lastIdx="16" clrIdx="0"/>
  <p:cmAuthor id="2" name="Burger, Gina" initials="BG" lastIdx="3" clrIdx="1"/>
  <p:cmAuthor id="3" name="Paolo Castrataro" initials="PC" lastIdx="3" clrIdx="2">
    <p:extLst>
      <p:ext uri="{19B8F6BF-5375-455C-9EA6-DF929625EA0E}">
        <p15:presenceInfo xmlns:p15="http://schemas.microsoft.com/office/powerpoint/2012/main" userId="Paolo Castrataro" providerId="None"/>
      </p:ext>
    </p:extLst>
  </p:cmAuthor>
  <p:cmAuthor id="4" name="Gina Burger" initials="GB" lastIdx="1" clrIdx="3">
    <p:extLst>
      <p:ext uri="{19B8F6BF-5375-455C-9EA6-DF929625EA0E}">
        <p15:presenceInfo xmlns:p15="http://schemas.microsoft.com/office/powerpoint/2012/main" userId="6601aa4b3a78a456" providerId="Windows Live"/>
      </p:ext>
    </p:extLst>
  </p:cmAuthor>
  <p:cmAuthor id="5" name="TANTTARI Liisa (NEAR)" initials="TL(" lastIdx="2" clrIdx="4">
    <p:extLst>
      <p:ext uri="{19B8F6BF-5375-455C-9EA6-DF929625EA0E}">
        <p15:presenceInfo xmlns:p15="http://schemas.microsoft.com/office/powerpoint/2012/main" userId="S-1-5-21-1606980848-2025429265-839522115-1171551" providerId="AD"/>
      </p:ext>
    </p:extLst>
  </p:cmAuthor>
  <p:cmAuthor id="6" name="Mazen Khalife" initials="MK" lastIdx="2" clrIdx="5">
    <p:extLst>
      <p:ext uri="{19B8F6BF-5375-455C-9EA6-DF929625EA0E}">
        <p15:presenceInfo xmlns:p15="http://schemas.microsoft.com/office/powerpoint/2012/main" userId="65d8690cbe8744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793"/>
    <a:srgbClr val="4DFC24"/>
    <a:srgbClr val="2CDB03"/>
    <a:srgbClr val="2AF65F"/>
    <a:srgbClr val="A80000"/>
    <a:srgbClr val="2988C8"/>
    <a:srgbClr val="84BA34"/>
    <a:srgbClr val="43B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68848" autoAdjust="0"/>
  </p:normalViewPr>
  <p:slideViewPr>
    <p:cSldViewPr snapToGrid="0" snapToObjects="1">
      <p:cViewPr varScale="1">
        <p:scale>
          <a:sx n="67" d="100"/>
          <a:sy n="67" d="100"/>
        </p:scale>
        <p:origin x="624" y="66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BFA0A-EEF3-4DFE-A8CE-C393EFBA67B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9225" y="1143000"/>
            <a:ext cx="4019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75DFF-2F7A-434B-A2DB-B5A8B704101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0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BB34A-F2E8-4E54-8D2E-554B05D079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54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75DFF-2F7A-434B-A2DB-B5A8B70410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0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75DFF-2F7A-434B-A2DB-B5A8B70410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66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75DFF-2F7A-434B-A2DB-B5A8B70410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144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75DFF-2F7A-434B-A2DB-B5A8B70410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79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75DFF-2F7A-434B-A2DB-B5A8B70410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40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8863"/>
            <a:ext cx="6858000" cy="24439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87086"/>
            <a:ext cx="6858000" cy="16948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97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69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73746"/>
            <a:ext cx="1971675" cy="59490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73746"/>
            <a:ext cx="5800725" cy="59490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757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8863"/>
            <a:ext cx="6858000" cy="24439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87086"/>
            <a:ext cx="6858000" cy="16948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23E3E5C-558E-475E-BB78-B1EC94857C3E}"/>
              </a:ext>
            </a:extLst>
          </p:cNvPr>
          <p:cNvSpPr txBox="1"/>
          <p:nvPr userDrawn="1"/>
        </p:nvSpPr>
        <p:spPr>
          <a:xfrm>
            <a:off x="731520" y="6506431"/>
            <a:ext cx="170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9C2066-FC0F-45B3-97CD-CF7A31FAF69E}" type="slidenum">
              <a:rPr lang="fr-FR" sz="1400" smtClean="0"/>
              <a:t>‹N°›</a:t>
            </a:fld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6194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22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33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50107"/>
            <a:ext cx="7886700" cy="292009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97826"/>
            <a:ext cx="7886700" cy="153560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6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68730"/>
            <a:ext cx="3886200" cy="44540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68730"/>
            <a:ext cx="3886200" cy="44540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97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73747"/>
            <a:ext cx="7886700" cy="13568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20857"/>
            <a:ext cx="3868340" cy="8433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64223"/>
            <a:ext cx="3868340" cy="3771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20857"/>
            <a:ext cx="3887391" cy="8433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64223"/>
            <a:ext cx="3887391" cy="3771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5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99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0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67995"/>
            <a:ext cx="2949178" cy="163798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10740"/>
            <a:ext cx="4629150" cy="49886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5977"/>
            <a:ext cx="2949178" cy="390158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45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67995"/>
            <a:ext cx="2949178" cy="163798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010740"/>
            <a:ext cx="4629150" cy="49886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5977"/>
            <a:ext cx="2949178" cy="390158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76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73747"/>
            <a:ext cx="7886700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68730"/>
            <a:ext cx="7886700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06431"/>
            <a:ext cx="205740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06431"/>
            <a:ext cx="308610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Draft V0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06431"/>
            <a:ext cx="205740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91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73747"/>
            <a:ext cx="7886700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68730"/>
            <a:ext cx="7886700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06431"/>
            <a:ext cx="205740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06431"/>
            <a:ext cx="308610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Draft V0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06431"/>
            <a:ext cx="205740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42490-17C2-EE46-9E44-F225CBA334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D1A479-2364-43CF-B4BF-FE57D8DBAAF5}"/>
              </a:ext>
            </a:extLst>
          </p:cNvPr>
          <p:cNvSpPr txBox="1"/>
          <p:nvPr userDrawn="1"/>
        </p:nvSpPr>
        <p:spPr>
          <a:xfrm>
            <a:off x="731520" y="6506431"/>
            <a:ext cx="170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9C2066-FC0F-45B3-97CD-CF7A31FAF69E}" type="slidenum">
              <a:rPr lang="fr-FR" sz="1400" smtClean="0"/>
              <a:t>‹N°›</a:t>
            </a:fld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9833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559837" y="1677971"/>
            <a:ext cx="8257592" cy="4676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116632"/>
            <a:ext cx="346633" cy="3896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88D7F-E4ED-4864-8D36-73BF4E05191F}"/>
              </a:ext>
            </a:extLst>
          </p:cNvPr>
          <p:cNvSpPr>
            <a:spLocks/>
          </p:cNvSpPr>
          <p:nvPr/>
        </p:nvSpPr>
        <p:spPr>
          <a:xfrm>
            <a:off x="-128587" y="-34319"/>
            <a:ext cx="9386892" cy="7054244"/>
          </a:xfrm>
          <a:prstGeom prst="rect">
            <a:avLst/>
          </a:prstGeom>
          <a:solidFill>
            <a:srgbClr val="0E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9C47E4-D4A7-4B60-BDFB-EF914CC44F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7" y="107007"/>
            <a:ext cx="2684145" cy="580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686CA8-51DA-482B-866C-81AA51042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81" y="1093881"/>
            <a:ext cx="5711862" cy="755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AFC57D-1ACD-4EC9-A04F-B63DDB45F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8587" y="2131882"/>
            <a:ext cx="4778630" cy="33466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D5007D-1AC0-4FC3-987D-A27C1E2E4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71" y="5946405"/>
            <a:ext cx="1664889" cy="102569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0723367-5FD4-469E-9C0A-C601EE6022FB}"/>
              </a:ext>
            </a:extLst>
          </p:cNvPr>
          <p:cNvSpPr txBox="1"/>
          <p:nvPr/>
        </p:nvSpPr>
        <p:spPr>
          <a:xfrm flipH="1">
            <a:off x="4721251" y="2385991"/>
            <a:ext cx="4153328" cy="3075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fr-FR" sz="2800" b="1" dirty="0">
                <a:solidFill>
                  <a:prstClr val="white"/>
                </a:solidFill>
              </a:rPr>
              <a:t>Key </a:t>
            </a:r>
            <a:r>
              <a:rPr lang="fr-FR" sz="2800" b="1" dirty="0" err="1">
                <a:solidFill>
                  <a:prstClr val="white"/>
                </a:solidFill>
              </a:rPr>
              <a:t>Findings</a:t>
            </a:r>
            <a:endParaRPr lang="fr-FR" sz="2800" b="1" dirty="0">
              <a:solidFill>
                <a:prstClr val="white"/>
              </a:solidFill>
            </a:endParaRPr>
          </a:p>
          <a:p>
            <a:pPr lvl="0" algn="ctr">
              <a:lnSpc>
                <a:spcPct val="107000"/>
              </a:lnSpc>
              <a:defRPr/>
            </a:pPr>
            <a:endParaRPr lang="fr-FR" sz="1600" b="1" dirty="0">
              <a:solidFill>
                <a:prstClr val="white"/>
              </a:solidFill>
            </a:endParaRPr>
          </a:p>
          <a:p>
            <a:pPr lvl="0" algn="ctr">
              <a:lnSpc>
                <a:spcPct val="107000"/>
              </a:lnSpc>
              <a:defRPr/>
            </a:pPr>
            <a:r>
              <a:rPr lang="fr-FR" sz="2400" b="1" dirty="0">
                <a:solidFill>
                  <a:prstClr val="white"/>
                </a:solidFill>
              </a:rPr>
              <a:t>and</a:t>
            </a:r>
          </a:p>
          <a:p>
            <a:pPr lvl="0" algn="ctr">
              <a:lnSpc>
                <a:spcPct val="107000"/>
              </a:lnSpc>
              <a:defRPr/>
            </a:pPr>
            <a:endParaRPr lang="fr-FR" sz="1600" b="1" dirty="0">
              <a:solidFill>
                <a:prstClr val="white"/>
              </a:solidFill>
            </a:endParaRPr>
          </a:p>
          <a:p>
            <a:pPr lvl="0" algn="ctr">
              <a:lnSpc>
                <a:spcPct val="107000"/>
              </a:lnSpc>
              <a:defRPr/>
            </a:pPr>
            <a:r>
              <a:rPr lang="fr-FR" sz="2800" b="1" dirty="0">
                <a:solidFill>
                  <a:prstClr val="white"/>
                </a:solidFill>
              </a:rPr>
              <a:t>Discussion of 2021 </a:t>
            </a:r>
            <a:r>
              <a:rPr lang="fr-FR" sz="2800" b="1" dirty="0">
                <a:solidFill>
                  <a:prstClr val="white"/>
                </a:solidFill>
                <a:latin typeface="Calibri"/>
              </a:rPr>
              <a:t>Orientations</a:t>
            </a:r>
          </a:p>
          <a:p>
            <a:pPr lvl="0" algn="ctr">
              <a:lnSpc>
                <a:spcPct val="107000"/>
              </a:lnSpc>
              <a:defRPr/>
            </a:pPr>
            <a:endParaRPr lang="fr-FR" sz="2400" b="1" dirty="0">
              <a:solidFill>
                <a:prstClr val="white"/>
              </a:solidFill>
              <a:latin typeface="Calibri"/>
            </a:endParaRPr>
          </a:p>
          <a:p>
            <a:pPr lvl="0" algn="ctr">
              <a:lnSpc>
                <a:spcPct val="107000"/>
              </a:lnSpc>
              <a:defRPr/>
            </a:pPr>
            <a:r>
              <a:rPr lang="fr-FR" dirty="0" err="1">
                <a:solidFill>
                  <a:prstClr val="white"/>
                </a:solidFill>
                <a:latin typeface="Calibri"/>
              </a:rPr>
              <a:t>December</a:t>
            </a:r>
            <a:r>
              <a:rPr lang="fr-FR" dirty="0">
                <a:solidFill>
                  <a:prstClr val="white"/>
                </a:solidFill>
                <a:latin typeface="Calibri"/>
              </a:rPr>
              <a:t> 3, 2020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506B3B2-7C23-494A-8F23-5416C9AC7B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6986" y="5423335"/>
            <a:ext cx="3149403" cy="151490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5E6D59-FF1A-4DEC-8975-117894CF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</p:spTree>
    <p:extLst>
      <p:ext uri="{BB962C8B-B14F-4D97-AF65-F5344CB8AC3E}">
        <p14:creationId xmlns:p14="http://schemas.microsoft.com/office/powerpoint/2010/main" val="383491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AD7CD0B1-222F-40D6-A5F1-6DCA2F3588E7}"/>
              </a:ext>
            </a:extLst>
          </p:cNvPr>
          <p:cNvSpPr txBox="1"/>
          <p:nvPr/>
        </p:nvSpPr>
        <p:spPr>
          <a:xfrm>
            <a:off x="-577122" y="-3525878"/>
            <a:ext cx="9346702" cy="1213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7" name="Picture 2" descr="COVID-19 : dernière mise à jour">
            <a:extLst>
              <a:ext uri="{FF2B5EF4-FFF2-40B4-BE49-F238E27FC236}">
                <a16:creationId xmlns:a16="http://schemas.microsoft.com/office/drawing/2014/main" id="{7D8AF025-6E6C-416F-AD53-8A959ECA6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1119" y="-14989"/>
            <a:ext cx="13392443" cy="69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689" y="248323"/>
            <a:ext cx="4479072" cy="620013"/>
          </a:xfrm>
        </p:spPr>
        <p:txBody>
          <a:bodyPr>
            <a:normAutofit/>
          </a:bodyPr>
          <a:lstStyle/>
          <a:p>
            <a:pPr algn="r"/>
            <a:r>
              <a:rPr lang="fr-FR" sz="2600" b="1" dirty="0">
                <a:solidFill>
                  <a:srgbClr val="404793"/>
                </a:solidFill>
              </a:rPr>
              <a:t>New</a:t>
            </a:r>
            <a:r>
              <a:rPr lang="en-GB" sz="2600" b="1" dirty="0">
                <a:solidFill>
                  <a:srgbClr val="404793"/>
                </a:solidFill>
              </a:rPr>
              <a:t> context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pic>
        <p:nvPicPr>
          <p:cNvPr id="8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A52D24-0953-4260-BF2C-FB7F61F980BB}"/>
              </a:ext>
            </a:extLst>
          </p:cNvPr>
          <p:cNvSpPr/>
          <p:nvPr/>
        </p:nvSpPr>
        <p:spPr>
          <a:xfrm>
            <a:off x="510621" y="1189886"/>
            <a:ext cx="8089361" cy="428259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22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D37167-3DC2-467E-A8BE-3D8F321C5CEB}"/>
              </a:ext>
            </a:extLst>
          </p:cNvPr>
          <p:cNvSpPr/>
          <p:nvPr/>
        </p:nvSpPr>
        <p:spPr>
          <a:xfrm>
            <a:off x="526005" y="1125686"/>
            <a:ext cx="8089361" cy="5196935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pandemic is an accelerator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pre-existing trends:</a:t>
            </a:r>
          </a:p>
          <a:p>
            <a:pPr marL="342900" indent="-342900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Digitalisation / Big data / Alternative inclusive finance for impact</a:t>
            </a:r>
          </a:p>
          <a:p>
            <a:pPr marL="342900" indent="-342900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Disintermediation / Integration of SMEs in supply chains</a:t>
            </a:r>
          </a:p>
          <a:p>
            <a:pPr rtl="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also created </a:t>
            </a:r>
            <a:r>
              <a:rPr lang="en-GB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strategic needs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Reshoring and nearshoring: new opportunities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Lowering dependence to far imports, esp. in strategic sectors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created a greater </a:t>
            </a:r>
            <a:r>
              <a:rPr lang="en-GB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towards: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urgency to create more resilient economies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Decoupling growth from resource consumption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Embedding the circular economy principles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0BCF70-4190-4BB1-A2AB-1D8CBEFCCEE2}"/>
              </a:ext>
            </a:extLst>
          </p:cNvPr>
          <p:cNvSpPr txBox="1"/>
          <p:nvPr/>
        </p:nvSpPr>
        <p:spPr>
          <a:xfrm>
            <a:off x="1657350" y="2286000"/>
            <a:ext cx="29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                </a:t>
            </a:r>
          </a:p>
          <a:p>
            <a:r>
              <a:rPr lang="fr-FR" dirty="0"/>
              <a:t>              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08CCD8-9095-4646-9F7A-0BE1EBAA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</p:spTree>
    <p:extLst>
      <p:ext uri="{BB962C8B-B14F-4D97-AF65-F5344CB8AC3E}">
        <p14:creationId xmlns:p14="http://schemas.microsoft.com/office/powerpoint/2010/main" val="38078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AD7CD0B1-222F-40D6-A5F1-6DCA2F3588E7}"/>
              </a:ext>
            </a:extLst>
          </p:cNvPr>
          <p:cNvSpPr txBox="1"/>
          <p:nvPr/>
        </p:nvSpPr>
        <p:spPr>
          <a:xfrm>
            <a:off x="251520" y="2028865"/>
            <a:ext cx="2023598" cy="416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033" y="162595"/>
            <a:ext cx="4479072" cy="620013"/>
          </a:xfrm>
        </p:spPr>
        <p:txBody>
          <a:bodyPr>
            <a:normAutofit/>
          </a:bodyPr>
          <a:lstStyle/>
          <a:p>
            <a:pPr algn="r"/>
            <a:r>
              <a:rPr lang="fr-FR" sz="2600" b="1" dirty="0">
                <a:solidFill>
                  <a:srgbClr val="404793"/>
                </a:solidFill>
              </a:rPr>
              <a:t>The EU </a:t>
            </a:r>
            <a:r>
              <a:rPr lang="fr-FR" sz="2600" b="1" dirty="0" err="1">
                <a:solidFill>
                  <a:srgbClr val="404793"/>
                </a:solidFill>
              </a:rPr>
              <a:t>response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pic>
        <p:nvPicPr>
          <p:cNvPr id="8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A52D24-0953-4260-BF2C-FB7F61F980BB}"/>
              </a:ext>
            </a:extLst>
          </p:cNvPr>
          <p:cNvSpPr/>
          <p:nvPr/>
        </p:nvSpPr>
        <p:spPr>
          <a:xfrm>
            <a:off x="510621" y="932707"/>
            <a:ext cx="8089361" cy="428259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22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D37167-3DC2-467E-A8BE-3D8F321C5CEB}"/>
              </a:ext>
            </a:extLst>
          </p:cNvPr>
          <p:cNvSpPr/>
          <p:nvPr/>
        </p:nvSpPr>
        <p:spPr>
          <a:xfrm>
            <a:off x="468853" y="1146990"/>
            <a:ext cx="3142037" cy="1430071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new SME Strategy</a:t>
            </a:r>
          </a:p>
          <a:p>
            <a:pPr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22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20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0BCF70-4190-4BB1-A2AB-1D8CBEFCCEE2}"/>
              </a:ext>
            </a:extLst>
          </p:cNvPr>
          <p:cNvSpPr txBox="1"/>
          <p:nvPr/>
        </p:nvSpPr>
        <p:spPr>
          <a:xfrm>
            <a:off x="1657350" y="2671759"/>
            <a:ext cx="29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                </a:t>
            </a:r>
          </a:p>
          <a:p>
            <a:r>
              <a:rPr lang="fr-FR" dirty="0"/>
              <a:t>               </a:t>
            </a:r>
          </a:p>
        </p:txBody>
      </p:sp>
      <p:pic>
        <p:nvPicPr>
          <p:cNvPr id="2050" name="Picture 2" descr="EU SME Strategy for a Sustainable and Digital Europe - Aeneas : Aeneas">
            <a:extLst>
              <a:ext uri="{FF2B5EF4-FFF2-40B4-BE49-F238E27FC236}">
                <a16:creationId xmlns:a16="http://schemas.microsoft.com/office/drawing/2014/main" id="{BE27A62D-215E-420B-9FC9-783A8C2E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9" y="1597779"/>
            <a:ext cx="3142037" cy="16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new SME strategy: For an inclusive SME strategy at EU level |  Cooperatives Europe">
            <a:extLst>
              <a:ext uri="{FF2B5EF4-FFF2-40B4-BE49-F238E27FC236}">
                <a16:creationId xmlns:a16="http://schemas.microsoft.com/office/drawing/2014/main" id="{B4F41F56-9A02-4361-923B-663BB9DF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69" y="1469407"/>
            <a:ext cx="3131346" cy="191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320BC0-3F4F-4076-9841-7AA5CCD45F17}"/>
              </a:ext>
            </a:extLst>
          </p:cNvPr>
          <p:cNvSpPr/>
          <p:nvPr/>
        </p:nvSpPr>
        <p:spPr>
          <a:xfrm>
            <a:off x="4729326" y="1013640"/>
            <a:ext cx="3813500" cy="1430071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new Industrial Strategy</a:t>
            </a:r>
          </a:p>
          <a:p>
            <a:pPr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22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20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European Commission's green deal scheme">
            <a:extLst>
              <a:ext uri="{FF2B5EF4-FFF2-40B4-BE49-F238E27FC236}">
                <a16:creationId xmlns:a16="http://schemas.microsoft.com/office/drawing/2014/main" id="{6BF0363B-DCD5-4EE3-B62B-D5B18B0D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1" y="5137463"/>
            <a:ext cx="3386138" cy="151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C785FD8-27DE-43A0-A6B9-2FB5A5794249}"/>
              </a:ext>
            </a:extLst>
          </p:cNvPr>
          <p:cNvSpPr/>
          <p:nvPr/>
        </p:nvSpPr>
        <p:spPr>
          <a:xfrm>
            <a:off x="2907263" y="4642692"/>
            <a:ext cx="3142037" cy="1430071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The EU Green Deal</a:t>
            </a:r>
          </a:p>
          <a:p>
            <a:pPr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22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20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ercle : creux 2">
            <a:extLst>
              <a:ext uri="{FF2B5EF4-FFF2-40B4-BE49-F238E27FC236}">
                <a16:creationId xmlns:a16="http://schemas.microsoft.com/office/drawing/2014/main" id="{DFB1F247-E31C-46C9-A547-1D3C95108A3F}"/>
              </a:ext>
            </a:extLst>
          </p:cNvPr>
          <p:cNvSpPr/>
          <p:nvPr/>
        </p:nvSpPr>
        <p:spPr>
          <a:xfrm>
            <a:off x="1771650" y="1046821"/>
            <a:ext cx="4950779" cy="4739614"/>
          </a:xfrm>
          <a:prstGeom prst="donut">
            <a:avLst>
              <a:gd name="adj" fmla="val 17982"/>
            </a:avLst>
          </a:prstGeom>
          <a:solidFill>
            <a:srgbClr val="4DFC24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46AE34-12A0-44F4-8EF1-968248C3BB87}"/>
              </a:ext>
            </a:extLst>
          </p:cNvPr>
          <p:cNvSpPr/>
          <p:nvPr/>
        </p:nvSpPr>
        <p:spPr>
          <a:xfrm>
            <a:off x="194368" y="932519"/>
            <a:ext cx="3634680" cy="2502941"/>
          </a:xfrm>
          <a:prstGeom prst="rect">
            <a:avLst/>
          </a:prstGeom>
          <a:noFill/>
          <a:ln w="155575" cmpd="thickThin"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49A272-F03B-49AA-A46D-0747C8E3FEE9}"/>
              </a:ext>
            </a:extLst>
          </p:cNvPr>
          <p:cNvSpPr/>
          <p:nvPr/>
        </p:nvSpPr>
        <p:spPr>
          <a:xfrm>
            <a:off x="4718744" y="942046"/>
            <a:ext cx="3634680" cy="2502941"/>
          </a:xfrm>
          <a:prstGeom prst="rect">
            <a:avLst/>
          </a:prstGeom>
          <a:noFill/>
          <a:ln w="155575" cmpd="thickThin"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461790-58A1-40B6-823C-7B945675AC53}"/>
              </a:ext>
            </a:extLst>
          </p:cNvPr>
          <p:cNvSpPr/>
          <p:nvPr/>
        </p:nvSpPr>
        <p:spPr>
          <a:xfrm>
            <a:off x="2599430" y="4440791"/>
            <a:ext cx="3634680" cy="2421786"/>
          </a:xfrm>
          <a:prstGeom prst="rect">
            <a:avLst/>
          </a:prstGeom>
          <a:noFill/>
          <a:ln w="155575" cmpd="thickThin"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07A6A41-4FE4-4DD7-9A62-EF4FB4B28E5F}"/>
              </a:ext>
            </a:extLst>
          </p:cNvPr>
          <p:cNvSpPr/>
          <p:nvPr/>
        </p:nvSpPr>
        <p:spPr>
          <a:xfrm>
            <a:off x="2677141" y="2200917"/>
            <a:ext cx="3100661" cy="2421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C71B49-02EE-4EC1-946B-65F441BC7820}"/>
              </a:ext>
            </a:extLst>
          </p:cNvPr>
          <p:cNvSpPr/>
          <p:nvPr/>
        </p:nvSpPr>
        <p:spPr>
          <a:xfrm>
            <a:off x="3064432" y="2747112"/>
            <a:ext cx="2341898" cy="1559209"/>
          </a:xfrm>
          <a:prstGeom prst="rect">
            <a:avLst/>
          </a:prstGeom>
          <a:solidFill>
            <a:schemeClr val="bg1"/>
          </a:solidFill>
          <a:ln w="190500" cmpd="thinThick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</a:rPr>
              <a:t>Better serving people’s needs, creating better resilience and securing competitiveness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462D0F-40B8-4036-A887-7F610689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</p:spTree>
    <p:extLst>
      <p:ext uri="{BB962C8B-B14F-4D97-AF65-F5344CB8AC3E}">
        <p14:creationId xmlns:p14="http://schemas.microsoft.com/office/powerpoint/2010/main" val="420888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659" y="460993"/>
            <a:ext cx="9144000" cy="620013"/>
          </a:xfrm>
        </p:spPr>
        <p:txBody>
          <a:bodyPr>
            <a:normAutofit/>
          </a:bodyPr>
          <a:lstStyle/>
          <a:p>
            <a:r>
              <a:rPr lang="fr-FR" sz="2600" b="1" dirty="0">
                <a:solidFill>
                  <a:srgbClr val="404793"/>
                </a:solidFill>
              </a:rPr>
              <a:t>Key </a:t>
            </a:r>
            <a:r>
              <a:rPr lang="fr-FR" sz="2600" b="1" dirty="0" err="1">
                <a:solidFill>
                  <a:srgbClr val="404793"/>
                </a:solidFill>
              </a:rPr>
              <a:t>findings</a:t>
            </a:r>
            <a:r>
              <a:rPr lang="fr-FR" sz="2600" b="1" dirty="0">
                <a:solidFill>
                  <a:srgbClr val="404793"/>
                </a:solidFill>
              </a:rPr>
              <a:t> </a:t>
            </a:r>
            <a:r>
              <a:rPr lang="fr-FR" sz="2600" b="1" dirty="0" err="1">
                <a:solidFill>
                  <a:srgbClr val="404793"/>
                </a:solidFill>
              </a:rPr>
              <a:t>from</a:t>
            </a:r>
            <a:r>
              <a:rPr lang="fr-FR" sz="2600" b="1" dirty="0">
                <a:solidFill>
                  <a:srgbClr val="404793"/>
                </a:solidFill>
              </a:rPr>
              <a:t> </a:t>
            </a:r>
            <a:r>
              <a:rPr lang="fr-FR" sz="2600" b="1" dirty="0" err="1">
                <a:solidFill>
                  <a:srgbClr val="404793"/>
                </a:solidFill>
              </a:rPr>
              <a:t>WGs</a:t>
            </a:r>
            <a:endParaRPr lang="fr-FR" sz="26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pic>
        <p:nvPicPr>
          <p:cNvPr id="8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A52D24-0953-4260-BF2C-FB7F61F980BB}"/>
              </a:ext>
            </a:extLst>
          </p:cNvPr>
          <p:cNvSpPr/>
          <p:nvPr/>
        </p:nvSpPr>
        <p:spPr>
          <a:xfrm>
            <a:off x="530943" y="1604682"/>
            <a:ext cx="8349260" cy="4163256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marL="342900" indent="-342900" rtl="0"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SMEs and digitalization top the </a:t>
            </a: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priority agendas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rtl="0"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srgbClr val="404793">
                    <a:alpha val="9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Internationalisation and alternative finance “</a:t>
            </a:r>
            <a:r>
              <a:rPr lang="en-GB" sz="2200" b="1" dirty="0">
                <a:solidFill>
                  <a:srgbClr val="FF0000">
                    <a:alpha val="9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confirmed</a:t>
            </a:r>
            <a:r>
              <a:rPr lang="en-GB" sz="2200" b="1" dirty="0">
                <a:solidFill>
                  <a:srgbClr val="404793">
                    <a:alpha val="9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</a:p>
          <a:p>
            <a:pPr marL="342900" indent="-342900" rtl="0"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srgbClr val="404793">
                    <a:alpha val="9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dialogue and governance are more </a:t>
            </a: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inclusive</a:t>
            </a:r>
          </a:p>
          <a:p>
            <a:pPr marL="342900" indent="-342900" rtl="0"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srgbClr val="404793">
                    <a:alpha val="8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Adoption policies, strategies and regulations is </a:t>
            </a: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expedited</a:t>
            </a:r>
          </a:p>
          <a:p>
            <a:pPr marL="342900" indent="-342900" rtl="0"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 nearshoring</a:t>
            </a:r>
            <a:r>
              <a:rPr lang="en-GB" sz="2200" b="1" dirty="0">
                <a:solidFill>
                  <a:srgbClr val="404793">
                    <a:alpha val="7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trends are raising genuine interests</a:t>
            </a:r>
          </a:p>
          <a:p>
            <a:pPr marL="342900" indent="-342900" rtl="0"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Africa</a:t>
            </a:r>
            <a:r>
              <a:rPr lang="en-GB" sz="2200" b="1" dirty="0">
                <a:solidFill>
                  <a:srgbClr val="404793">
                    <a:alpha val="6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 growth market raising attention, but…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5AABDB-CF7B-4FB1-BCF3-C182D80F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</p:spTree>
    <p:extLst>
      <p:ext uri="{BB962C8B-B14F-4D97-AF65-F5344CB8AC3E}">
        <p14:creationId xmlns:p14="http://schemas.microsoft.com/office/powerpoint/2010/main" val="11447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58CBBA-2489-4B9D-9594-794D88364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0883" y="0"/>
            <a:ext cx="10815145" cy="70199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BCC8893-E3E0-4810-B46E-DE977920359F}"/>
              </a:ext>
            </a:extLst>
          </p:cNvPr>
          <p:cNvSpPr txBox="1"/>
          <p:nvPr/>
        </p:nvSpPr>
        <p:spPr>
          <a:xfrm>
            <a:off x="4700580" y="452760"/>
            <a:ext cx="43039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>
                <a:solidFill>
                  <a:schemeClr val="bg1"/>
                </a:solidFill>
              </a:rPr>
              <a:t>SUGGESTED ACTIVITIES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F4BCED5-6D7F-4848-94E2-CA8534E0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44BB2D8-A2F7-41A1-A2D3-7C2A324A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67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EE8C9D-633B-470C-8703-80ABE8FC2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B66A250-3D65-47D2-AC78-17A248EF425E}"/>
              </a:ext>
            </a:extLst>
          </p:cNvPr>
          <p:cNvSpPr/>
          <p:nvPr/>
        </p:nvSpPr>
        <p:spPr>
          <a:xfrm>
            <a:off x="3471874" y="1006804"/>
            <a:ext cx="2000250" cy="705781"/>
          </a:xfrm>
          <a:prstGeom prst="round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>
                <a:solidFill>
                  <a:srgbClr val="404793"/>
                </a:solidFill>
              </a:rPr>
              <a:t>Outcomes</a:t>
            </a:r>
            <a:r>
              <a:rPr lang="fr-FR" dirty="0">
                <a:solidFill>
                  <a:srgbClr val="404793"/>
                </a:solidFill>
              </a:rPr>
              <a:t> of national dialogue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2635E0E-61B8-4157-B0A1-B875FC4B3F0C}"/>
              </a:ext>
            </a:extLst>
          </p:cNvPr>
          <p:cNvSpPr/>
          <p:nvPr/>
        </p:nvSpPr>
        <p:spPr>
          <a:xfrm>
            <a:off x="2366963" y="220991"/>
            <a:ext cx="2000250" cy="705781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EU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strategies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50D6178-BB62-4A3A-8B8B-659F5F5086D5}"/>
              </a:ext>
            </a:extLst>
          </p:cNvPr>
          <p:cNvSpPr/>
          <p:nvPr/>
        </p:nvSpPr>
        <p:spPr>
          <a:xfrm>
            <a:off x="4633920" y="216229"/>
            <a:ext cx="2000250" cy="705781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EU national Action Plans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A5422A0-D80E-4B07-9B2B-24433C95C6D4}"/>
              </a:ext>
            </a:extLst>
          </p:cNvPr>
          <p:cNvSpPr/>
          <p:nvPr/>
        </p:nvSpPr>
        <p:spPr>
          <a:xfrm>
            <a:off x="5734062" y="1016787"/>
            <a:ext cx="2000250" cy="705781"/>
          </a:xfrm>
          <a:prstGeom prst="round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>
                <a:solidFill>
                  <a:srgbClr val="404793"/>
                </a:solidFill>
              </a:rPr>
              <a:t>Lessons</a:t>
            </a:r>
            <a:r>
              <a:rPr lang="fr-FR" dirty="0">
                <a:solidFill>
                  <a:srgbClr val="404793"/>
                </a:solidFill>
              </a:rPr>
              <a:t> </a:t>
            </a:r>
            <a:r>
              <a:rPr lang="fr-FR" dirty="0" err="1">
                <a:solidFill>
                  <a:srgbClr val="404793"/>
                </a:solidFill>
              </a:rPr>
              <a:t>learnt</a:t>
            </a:r>
            <a:endParaRPr lang="fr-FR" dirty="0">
              <a:solidFill>
                <a:srgbClr val="404793"/>
              </a:solidFill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5216E030-5CB8-462E-80EF-757D3B1E58B7}"/>
              </a:ext>
            </a:extLst>
          </p:cNvPr>
          <p:cNvSpPr/>
          <p:nvPr/>
        </p:nvSpPr>
        <p:spPr>
          <a:xfrm>
            <a:off x="1209686" y="1021092"/>
            <a:ext cx="2000250" cy="705781"/>
          </a:xfrm>
          <a:prstGeom prst="round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404793"/>
                </a:solidFill>
              </a:rPr>
              <a:t>National </a:t>
            </a:r>
            <a:r>
              <a:rPr lang="fr-FR" dirty="0" err="1">
                <a:solidFill>
                  <a:srgbClr val="404793"/>
                </a:solidFill>
              </a:rPr>
              <a:t>responses</a:t>
            </a:r>
            <a:endParaRPr lang="fr-FR" dirty="0">
              <a:solidFill>
                <a:srgbClr val="404793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EE8DBF-3D33-4DB7-A946-3036F6A77899}"/>
              </a:ext>
            </a:extLst>
          </p:cNvPr>
          <p:cNvSpPr/>
          <p:nvPr/>
        </p:nvSpPr>
        <p:spPr>
          <a:xfrm>
            <a:off x="1680063" y="2267460"/>
            <a:ext cx="2119252" cy="367216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activities</a:t>
            </a:r>
            <a:endParaRPr lang="en-GB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098C40-37A6-4A30-97BF-9E085ABDFF9F}"/>
              </a:ext>
            </a:extLst>
          </p:cNvPr>
          <p:cNvSpPr/>
          <p:nvPr/>
        </p:nvSpPr>
        <p:spPr>
          <a:xfrm>
            <a:off x="6121009" y="2268421"/>
            <a:ext cx="2524101" cy="367216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Activities 2020 </a:t>
            </a:r>
            <a:r>
              <a:rPr lang="en-GB" sz="14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(cont.)</a:t>
            </a:r>
            <a:endParaRPr lang="en-GB" sz="14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Ava Young: Pianiste | Piano | Musique Classique | Concert | Düsseldorf">
            <a:extLst>
              <a:ext uri="{FF2B5EF4-FFF2-40B4-BE49-F238E27FC236}">
                <a16:creationId xmlns:a16="http://schemas.microsoft.com/office/drawing/2014/main" id="{51761EE1-75E1-4FA9-9C83-037A21929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1" y="1641150"/>
            <a:ext cx="6934182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B414F0F-36CD-4C8F-9C9A-DBBF829E1B78}"/>
              </a:ext>
            </a:extLst>
          </p:cNvPr>
          <p:cNvSpPr/>
          <p:nvPr/>
        </p:nvSpPr>
        <p:spPr>
          <a:xfrm>
            <a:off x="6225669" y="2879382"/>
            <a:ext cx="2524102" cy="3362011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404793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Finalizing nat. &amp; reg. roadmaps</a:t>
            </a:r>
          </a:p>
          <a:p>
            <a:pPr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err="1">
                <a:solidFill>
                  <a:srgbClr val="404793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Covid</a:t>
            </a:r>
            <a:r>
              <a:rPr lang="en-GB" dirty="0">
                <a:solidFill>
                  <a:srgbClr val="404793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paper / database</a:t>
            </a:r>
          </a:p>
          <a:p>
            <a:pPr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404793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Completing sandbox &amp; guarantee assignments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404793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Mid-Term conference in April (if possible)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404793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Keeping on supporting the regional platform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F07B181-752E-4F71-B3D7-F6B9287B38C9}"/>
              </a:ext>
            </a:extLst>
          </p:cNvPr>
          <p:cNvSpPr/>
          <p:nvPr/>
        </p:nvSpPr>
        <p:spPr>
          <a:xfrm>
            <a:off x="475396" y="3810112"/>
            <a:ext cx="2681490" cy="2308324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404793"/>
                </a:solidFill>
              </a:rPr>
              <a:t>Leveraging digital tech</a:t>
            </a:r>
          </a:p>
          <a:p>
            <a:r>
              <a:rPr lang="en-GB" dirty="0">
                <a:solidFill>
                  <a:srgbClr val="404793"/>
                </a:solidFill>
              </a:rPr>
              <a:t>to capture </a:t>
            </a:r>
            <a:r>
              <a:rPr lang="en-GB" b="1" dirty="0">
                <a:solidFill>
                  <a:srgbClr val="404793"/>
                </a:solidFill>
              </a:rPr>
              <a:t>new opportunities</a:t>
            </a:r>
          </a:p>
          <a:p>
            <a:endParaRPr lang="fr-FR" dirty="0">
              <a:solidFill>
                <a:srgbClr val="404793"/>
              </a:solidFill>
            </a:endParaRPr>
          </a:p>
          <a:p>
            <a:r>
              <a:rPr lang="en-GB" dirty="0">
                <a:solidFill>
                  <a:srgbClr val="404793"/>
                </a:solidFill>
              </a:rPr>
              <a:t>Taking advantage of changes in </a:t>
            </a:r>
            <a:r>
              <a:rPr lang="en-GB" b="1" dirty="0">
                <a:solidFill>
                  <a:srgbClr val="404793"/>
                </a:solidFill>
              </a:rPr>
              <a:t>Global Value Chains</a:t>
            </a:r>
            <a:r>
              <a:rPr lang="en-GB" dirty="0">
                <a:solidFill>
                  <a:srgbClr val="404793"/>
                </a:solidFill>
              </a:rPr>
              <a:t> and </a:t>
            </a:r>
            <a:r>
              <a:rPr lang="en-GB" b="1" dirty="0">
                <a:solidFill>
                  <a:srgbClr val="404793"/>
                </a:solidFill>
              </a:rPr>
              <a:t>emerging markets</a:t>
            </a:r>
            <a:endParaRPr lang="fr-FR" b="1" dirty="0">
              <a:solidFill>
                <a:srgbClr val="404793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A9C74E4-97CD-4346-94DC-FFAC70A8921F}"/>
              </a:ext>
            </a:extLst>
          </p:cNvPr>
          <p:cNvSpPr/>
          <p:nvPr/>
        </p:nvSpPr>
        <p:spPr>
          <a:xfrm>
            <a:off x="3162889" y="3841245"/>
            <a:ext cx="2524102" cy="2088200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404793"/>
                </a:solidFill>
                <a:latin typeface="+mj-lt"/>
                <a:cs typeface="Arial" panose="020B0604020202020204" pitchFamily="34" charset="0"/>
              </a:rPr>
              <a:t>Facilitating access to </a:t>
            </a:r>
            <a:r>
              <a:rPr lang="en-GB" b="1" dirty="0">
                <a:solidFill>
                  <a:srgbClr val="404793"/>
                </a:solidFill>
                <a:latin typeface="+mj-lt"/>
                <a:cs typeface="Arial" panose="020B0604020202020204" pitchFamily="34" charset="0"/>
              </a:rPr>
              <a:t>inclusive / alternative finance for impact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b="1" dirty="0">
                <a:solidFill>
                  <a:srgbClr val="404793"/>
                </a:solidFill>
                <a:latin typeface="+mj-lt"/>
                <a:cs typeface="Arial" panose="020B0604020202020204" pitchFamily="34" charset="0"/>
              </a:rPr>
              <a:t>Leveraging digital tech</a:t>
            </a:r>
            <a:r>
              <a:rPr lang="en-GB" dirty="0">
                <a:solidFill>
                  <a:srgbClr val="404793"/>
                </a:solidFill>
                <a:latin typeface="+mj-lt"/>
                <a:cs typeface="Arial" panose="020B0604020202020204" pitchFamily="34" charset="0"/>
              </a:rPr>
              <a:t> to unleash the AF potential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5DFE9526-8A3C-4BD3-9CA6-BE10D6D3CE74}"/>
              </a:ext>
            </a:extLst>
          </p:cNvPr>
          <p:cNvSpPr/>
          <p:nvPr/>
        </p:nvSpPr>
        <p:spPr>
          <a:xfrm>
            <a:off x="3046440" y="3598693"/>
            <a:ext cx="2647930" cy="2852980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00F97359-26C4-44C9-BD3E-E44D9C70D58C}"/>
              </a:ext>
            </a:extLst>
          </p:cNvPr>
          <p:cNvSpPr/>
          <p:nvPr/>
        </p:nvSpPr>
        <p:spPr>
          <a:xfrm>
            <a:off x="332975" y="3598693"/>
            <a:ext cx="2619170" cy="2849845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145AD61B-EB89-4F88-836C-7B65C8F95BE4}"/>
              </a:ext>
            </a:extLst>
          </p:cNvPr>
          <p:cNvSpPr/>
          <p:nvPr/>
        </p:nvSpPr>
        <p:spPr>
          <a:xfrm>
            <a:off x="6020674" y="2759252"/>
            <a:ext cx="2647930" cy="361143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pied de page 33">
            <a:extLst>
              <a:ext uri="{FF2B5EF4-FFF2-40B4-BE49-F238E27FC236}">
                <a16:creationId xmlns:a16="http://schemas.microsoft.com/office/drawing/2014/main" id="{24CFB7B1-BA3F-4D80-BFCF-A3C6AF81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38" name="Espace réservé du numéro de diapositive 37">
            <a:extLst>
              <a:ext uri="{FF2B5EF4-FFF2-40B4-BE49-F238E27FC236}">
                <a16:creationId xmlns:a16="http://schemas.microsoft.com/office/drawing/2014/main" id="{F9BFB6C6-E922-4A6C-BD24-A014DABE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816219-186A-43D3-BE30-C16B30D4C60C}"/>
              </a:ext>
            </a:extLst>
          </p:cNvPr>
          <p:cNvSpPr/>
          <p:nvPr/>
        </p:nvSpPr>
        <p:spPr>
          <a:xfrm>
            <a:off x="-32399" y="2308106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Capturing opportunities stemming from transformations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F4C713-26F3-48E7-9ACB-2151ECB51DF7}"/>
              </a:ext>
            </a:extLst>
          </p:cNvPr>
          <p:cNvSpPr/>
          <p:nvPr/>
        </p:nvSpPr>
        <p:spPr>
          <a:xfrm>
            <a:off x="3593458" y="2308106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Fostering financial inclusion through alternative finance bearing impact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100000">
              <a:srgbClr val="4DFC24">
                <a:alpha val="3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064" y="428109"/>
            <a:ext cx="5908222" cy="653631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rgbClr val="404793"/>
                </a:solidFill>
              </a:rPr>
              <a:t>Sub Obj. 1 Leveraging digital tech to capture new SME internationalization opportunities</a:t>
            </a:r>
            <a:endParaRPr lang="fr-FR" sz="2400" b="1" dirty="0">
              <a:solidFill>
                <a:srgbClr val="404793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873278-F4BE-46DD-8BEF-AC2825C9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pic>
        <p:nvPicPr>
          <p:cNvPr id="8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506590" y="3280667"/>
            <a:ext cx="82638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04793"/>
                </a:solidFill>
              </a:rPr>
              <a:t>1.1 	Awareness on good practices of </a:t>
            </a:r>
            <a:r>
              <a:rPr lang="en-GB" sz="2000" b="1" dirty="0">
                <a:solidFill>
                  <a:srgbClr val="404793"/>
                </a:solidFill>
              </a:rPr>
              <a:t>digital services to accompany 	SME internationalisation </a:t>
            </a:r>
          </a:p>
          <a:p>
            <a:endParaRPr lang="en-GB" sz="2000" dirty="0">
              <a:solidFill>
                <a:srgbClr val="404793"/>
              </a:solidFill>
            </a:endParaRPr>
          </a:p>
          <a:p>
            <a:r>
              <a:rPr lang="en-GB" sz="2000" dirty="0">
                <a:solidFill>
                  <a:srgbClr val="404793"/>
                </a:solidFill>
              </a:rPr>
              <a:t>1.2	Identifying bottlenecks and </a:t>
            </a:r>
            <a:r>
              <a:rPr lang="en-GB" sz="2000" b="1" dirty="0">
                <a:solidFill>
                  <a:srgbClr val="404793"/>
                </a:solidFill>
              </a:rPr>
              <a:t>improving the digital ecosystem for 	SMEs internationalisation </a:t>
            </a:r>
          </a:p>
          <a:p>
            <a:endParaRPr lang="en-US" sz="2000" dirty="0">
              <a:solidFill>
                <a:srgbClr val="404793"/>
              </a:solidFill>
            </a:endParaRPr>
          </a:p>
          <a:p>
            <a:r>
              <a:rPr lang="en-GB" sz="2000" dirty="0">
                <a:solidFill>
                  <a:srgbClr val="404793"/>
                </a:solidFill>
              </a:rPr>
              <a:t>1.3	</a:t>
            </a:r>
            <a:r>
              <a:rPr lang="en-GB" sz="2000" b="1" dirty="0">
                <a:solidFill>
                  <a:srgbClr val="404793"/>
                </a:solidFill>
              </a:rPr>
              <a:t>Sharing experiences of digitisation of SME international trade</a:t>
            </a:r>
            <a:r>
              <a:rPr lang="en-GB" sz="2000" dirty="0">
                <a:solidFill>
                  <a:srgbClr val="404793"/>
                </a:solidFill>
              </a:rPr>
              <a:t> 	in the Southern Neighbourhood</a:t>
            </a:r>
            <a:endParaRPr lang="en-US" sz="2000" dirty="0">
              <a:solidFill>
                <a:srgbClr val="404793"/>
              </a:solidFill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7BBE2AF-A9A2-4EBE-A274-068B6DDA8A4E}"/>
              </a:ext>
            </a:extLst>
          </p:cNvPr>
          <p:cNvSpPr txBox="1"/>
          <p:nvPr/>
        </p:nvSpPr>
        <p:spPr>
          <a:xfrm>
            <a:off x="508698" y="1301112"/>
            <a:ext cx="826382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04793"/>
                </a:solidFill>
              </a:rPr>
              <a:t>Specific objectives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Knowledge on digital tools for SME exports for reform is transferred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Issues impeding the development of digital ecosystems are better addressed (notably regulatory)</a:t>
            </a:r>
          </a:p>
        </p:txBody>
      </p:sp>
    </p:spTree>
    <p:extLst>
      <p:ext uri="{BB962C8B-B14F-4D97-AF65-F5344CB8AC3E}">
        <p14:creationId xmlns:p14="http://schemas.microsoft.com/office/powerpoint/2010/main" val="3902081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100000">
              <a:srgbClr val="4DFC24">
                <a:alpha val="3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064" y="428109"/>
            <a:ext cx="5908222" cy="653631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rgbClr val="404793"/>
                </a:solidFill>
              </a:rPr>
              <a:t>Sub. Obj. 2 Taking advantage of changes in Global Value Chains and emerging markets</a:t>
            </a:r>
            <a:endParaRPr lang="fr-FR" sz="2400" b="1" dirty="0">
              <a:solidFill>
                <a:srgbClr val="404793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873278-F4BE-46DD-8BEF-AC2825C9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26352"/>
            <a:ext cx="3086100" cy="373746"/>
          </a:xfrm>
        </p:spPr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pic>
        <p:nvPicPr>
          <p:cNvPr id="8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536570" y="1302793"/>
            <a:ext cx="8263829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404793"/>
                </a:solidFill>
              </a:rPr>
              <a:t>Specific objectives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Awareness raised on opportunities created by the EU Industrial strategy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Awareness raised on opportunities created by the EU Green Deal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Awareness raised on African market existing supports</a:t>
            </a:r>
          </a:p>
          <a:p>
            <a:endParaRPr lang="en-GB" sz="2000" dirty="0">
              <a:solidFill>
                <a:srgbClr val="404793"/>
              </a:solidFill>
            </a:endParaRPr>
          </a:p>
          <a:p>
            <a:r>
              <a:rPr lang="en-GB" sz="2000" dirty="0">
                <a:solidFill>
                  <a:srgbClr val="404793"/>
                </a:solidFill>
              </a:rPr>
              <a:t>2.1 	Raising awareness of the SME business opportunities stemming</a:t>
            </a:r>
            <a:br>
              <a:rPr lang="en-GB" sz="2000" dirty="0">
                <a:solidFill>
                  <a:srgbClr val="404793"/>
                </a:solidFill>
              </a:rPr>
            </a:br>
            <a:r>
              <a:rPr lang="en-GB" sz="2000" dirty="0">
                <a:solidFill>
                  <a:srgbClr val="404793"/>
                </a:solidFill>
              </a:rPr>
              <a:t>	from the new </a:t>
            </a:r>
            <a:r>
              <a:rPr lang="en-GB" sz="2000" b="1" dirty="0">
                <a:solidFill>
                  <a:srgbClr val="404793"/>
                </a:solidFill>
              </a:rPr>
              <a:t>EU industrial policy</a:t>
            </a:r>
          </a:p>
          <a:p>
            <a:endParaRPr lang="en-GB" sz="2000" dirty="0">
              <a:solidFill>
                <a:srgbClr val="404793"/>
              </a:solidFill>
            </a:endParaRPr>
          </a:p>
          <a:p>
            <a:r>
              <a:rPr lang="en-GB" sz="2000" dirty="0">
                <a:solidFill>
                  <a:srgbClr val="404793"/>
                </a:solidFill>
              </a:rPr>
              <a:t>2.2	Raising awareness of the SME business opportunities linked to 	the post COVID </a:t>
            </a:r>
            <a:r>
              <a:rPr lang="en-GB" sz="2000" b="1" dirty="0">
                <a:solidFill>
                  <a:srgbClr val="404793"/>
                </a:solidFill>
              </a:rPr>
              <a:t>reorganisation of Global Value Chains </a:t>
            </a:r>
            <a:r>
              <a:rPr lang="en-GB" sz="2000" dirty="0">
                <a:solidFill>
                  <a:srgbClr val="404793"/>
                </a:solidFill>
              </a:rPr>
              <a:t>(linked to the 	Green Deal and digitalisation in particular)</a:t>
            </a:r>
          </a:p>
          <a:p>
            <a:endParaRPr lang="en-GB" sz="2000" dirty="0">
              <a:solidFill>
                <a:srgbClr val="404793"/>
              </a:solidFill>
            </a:endParaRPr>
          </a:p>
          <a:p>
            <a:r>
              <a:rPr lang="en-GB" sz="2000" dirty="0">
                <a:solidFill>
                  <a:srgbClr val="404793"/>
                </a:solidFill>
              </a:rPr>
              <a:t>2.3	Improving </a:t>
            </a:r>
            <a:r>
              <a:rPr lang="en-GB" sz="2000" b="1" dirty="0">
                <a:solidFill>
                  <a:srgbClr val="404793"/>
                </a:solidFill>
              </a:rPr>
              <a:t>knowledge of existing schemes</a:t>
            </a:r>
            <a:r>
              <a:rPr lang="en-GB" sz="2000" dirty="0">
                <a:solidFill>
                  <a:srgbClr val="404793"/>
                </a:solidFill>
              </a:rPr>
              <a:t> to develop SME 	business with Sub Saharan African market</a:t>
            </a:r>
            <a:endParaRPr lang="en-US" sz="2000" dirty="0">
              <a:solidFill>
                <a:srgbClr val="4047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18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2C2355-53A1-46A5-BC6A-3234F4BC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pic>
        <p:nvPicPr>
          <p:cNvPr id="8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1827038-BD22-4ED1-9BAD-75552DB3CD98}"/>
              </a:ext>
            </a:extLst>
          </p:cNvPr>
          <p:cNvSpPr txBox="1">
            <a:spLocks/>
          </p:cNvSpPr>
          <p:nvPr/>
        </p:nvSpPr>
        <p:spPr>
          <a:xfrm>
            <a:off x="2928953" y="263223"/>
            <a:ext cx="6186481" cy="65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40479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Sub Obj. 1 Supporting the development of alternative finance for impact (inclusion)</a:t>
            </a:r>
            <a:endParaRPr lang="fr-FR" dirty="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C6FE2D7-0BE1-42F4-8583-FFB803144BA1}"/>
              </a:ext>
            </a:extLst>
          </p:cNvPr>
          <p:cNvSpPr txBox="1"/>
          <p:nvPr/>
        </p:nvSpPr>
        <p:spPr>
          <a:xfrm>
            <a:off x="408687" y="1308066"/>
            <a:ext cx="826382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04793"/>
                </a:solidFill>
              </a:rPr>
              <a:t>Objectives</a:t>
            </a:r>
          </a:p>
          <a:p>
            <a:pPr marL="457200" lvl="0" indent="-4572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Facilitating access to funding for and from alternative finance suppliers</a:t>
            </a:r>
          </a:p>
          <a:p>
            <a:pPr marL="457200" lvl="0" indent="-4572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Better addressing the missing middle segment needs</a:t>
            </a:r>
          </a:p>
          <a:p>
            <a:pPr marL="457200" lvl="0" indent="-4572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Supporting alternative financing institutions stepping up their activities</a:t>
            </a:r>
            <a:endParaRPr lang="en-US" sz="2200" dirty="0">
              <a:solidFill>
                <a:srgbClr val="404793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000" dirty="0">
                <a:solidFill>
                  <a:srgbClr val="404793"/>
                </a:solidFill>
              </a:rPr>
              <a:t>1.1	Dissemination of standards and processes for raising </a:t>
            </a:r>
            <a:br>
              <a:rPr lang="en-GB" sz="2000" dirty="0">
                <a:solidFill>
                  <a:srgbClr val="404793"/>
                </a:solidFill>
              </a:rPr>
            </a:br>
            <a:r>
              <a:rPr lang="en-GB" sz="2000" dirty="0">
                <a:solidFill>
                  <a:srgbClr val="404793"/>
                </a:solidFill>
              </a:rPr>
              <a:t>	concessional </a:t>
            </a:r>
            <a:r>
              <a:rPr lang="en-GB" sz="2000" b="1" dirty="0">
                <a:solidFill>
                  <a:srgbClr val="404793"/>
                </a:solidFill>
              </a:rPr>
              <a:t>resources for alternative finance for impact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000" dirty="0">
                <a:solidFill>
                  <a:srgbClr val="404793"/>
                </a:solidFill>
              </a:rPr>
              <a:t>1.2	Supporting </a:t>
            </a:r>
            <a:r>
              <a:rPr lang="en-GB" sz="2000" b="1" dirty="0">
                <a:solidFill>
                  <a:srgbClr val="404793"/>
                </a:solidFill>
              </a:rPr>
              <a:t>MFIs to scale-up</a:t>
            </a:r>
            <a:r>
              <a:rPr lang="en-GB" sz="2000" dirty="0">
                <a:solidFill>
                  <a:srgbClr val="404793"/>
                </a:solidFill>
              </a:rPr>
              <a:t> their lending towards </a:t>
            </a:r>
            <a:br>
              <a:rPr lang="en-GB" sz="2000" dirty="0">
                <a:solidFill>
                  <a:srgbClr val="404793"/>
                </a:solidFill>
              </a:rPr>
            </a:br>
            <a:r>
              <a:rPr lang="en-GB" sz="2000" dirty="0">
                <a:solidFill>
                  <a:srgbClr val="404793"/>
                </a:solidFill>
              </a:rPr>
              <a:t>	Small enterprises (“missing middle”)</a:t>
            </a:r>
            <a:endParaRPr lang="en-US" sz="2000" dirty="0">
              <a:solidFill>
                <a:srgbClr val="404793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404793"/>
                </a:solidFill>
              </a:rPr>
              <a:t>1.3 	</a:t>
            </a:r>
            <a:r>
              <a:rPr lang="en-GB" sz="2000" dirty="0">
                <a:solidFill>
                  <a:srgbClr val="404793"/>
                </a:solidFill>
              </a:rPr>
              <a:t>Capacity building and matchmaking of financing institutions 	integrating </a:t>
            </a:r>
            <a:r>
              <a:rPr lang="en-GB" sz="2000" b="1" dirty="0">
                <a:solidFill>
                  <a:srgbClr val="404793"/>
                </a:solidFill>
              </a:rPr>
              <a:t>women-, social, circular or green enterprises</a:t>
            </a:r>
            <a:r>
              <a:rPr lang="en-GB" sz="2000" dirty="0">
                <a:solidFill>
                  <a:srgbClr val="404793"/>
                </a:solidFill>
              </a:rPr>
              <a:t> </a:t>
            </a:r>
            <a:br>
              <a:rPr lang="en-GB" sz="2000" dirty="0">
                <a:solidFill>
                  <a:srgbClr val="404793"/>
                </a:solidFill>
              </a:rPr>
            </a:br>
            <a:r>
              <a:rPr lang="en-GB" sz="2000" dirty="0">
                <a:solidFill>
                  <a:srgbClr val="404793"/>
                </a:solidFill>
              </a:rPr>
              <a:t>	in their target groups</a:t>
            </a:r>
            <a:endParaRPr lang="en-US" sz="2000" dirty="0">
              <a:solidFill>
                <a:srgbClr val="4047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82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2C2355-53A1-46A5-BC6A-3234F4BC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pic>
        <p:nvPicPr>
          <p:cNvPr id="8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1827038-BD22-4ED1-9BAD-75552DB3CD98}"/>
              </a:ext>
            </a:extLst>
          </p:cNvPr>
          <p:cNvSpPr txBox="1">
            <a:spLocks/>
          </p:cNvSpPr>
          <p:nvPr/>
        </p:nvSpPr>
        <p:spPr>
          <a:xfrm>
            <a:off x="2928953" y="263223"/>
            <a:ext cx="6186481" cy="65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40479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Sub Obj. 2 Leveraging digital transformation to unleash access to alternative finance</a:t>
            </a:r>
            <a:endParaRPr lang="fr-FR" dirty="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C6FE2D7-0BE1-42F4-8583-FFB803144BA1}"/>
              </a:ext>
            </a:extLst>
          </p:cNvPr>
          <p:cNvSpPr txBox="1"/>
          <p:nvPr/>
        </p:nvSpPr>
        <p:spPr>
          <a:xfrm>
            <a:off x="408687" y="1520036"/>
            <a:ext cx="826382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404793"/>
                </a:solidFill>
              </a:rPr>
              <a:t>Objectives</a:t>
            </a:r>
          </a:p>
          <a:p>
            <a:pPr marL="457200" lvl="0" indent="-4572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Contributing to the transformation of the regulatory framework for digital finance and financial services</a:t>
            </a:r>
          </a:p>
          <a:p>
            <a:pPr marL="457200" lvl="0" indent="-4572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Increasing the reach and efficiency of the digital finance ecosystems</a:t>
            </a:r>
          </a:p>
          <a:p>
            <a:pPr marL="457200" lvl="0" indent="-4572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793"/>
                </a:solidFill>
              </a:rPr>
              <a:t>Fostering the emergence of national fintech ecosystems</a:t>
            </a:r>
            <a:endParaRPr lang="en-US" sz="2200" dirty="0">
              <a:solidFill>
                <a:srgbClr val="404793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000" dirty="0">
                <a:solidFill>
                  <a:srgbClr val="404793"/>
                </a:solidFill>
              </a:rPr>
              <a:t>2.1	Awareness raising on the </a:t>
            </a:r>
            <a:r>
              <a:rPr lang="en-GB" sz="2000" b="1" dirty="0">
                <a:solidFill>
                  <a:srgbClr val="404793"/>
                </a:solidFill>
              </a:rPr>
              <a:t>EU PSD2</a:t>
            </a:r>
            <a:r>
              <a:rPr lang="en-GB" sz="2000" dirty="0">
                <a:solidFill>
                  <a:srgbClr val="404793"/>
                </a:solidFill>
              </a:rPr>
              <a:t> as a catalyst for jobs and A2F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000" dirty="0">
                <a:solidFill>
                  <a:srgbClr val="404793"/>
                </a:solidFill>
              </a:rPr>
              <a:t>2.2	Addressing regulatory barriers to the development of the ecosystems 	of sustainable </a:t>
            </a:r>
            <a:r>
              <a:rPr lang="en-GB" sz="2000" b="1" dirty="0">
                <a:solidFill>
                  <a:srgbClr val="404793"/>
                </a:solidFill>
              </a:rPr>
              <a:t>finance platforms</a:t>
            </a:r>
            <a:r>
              <a:rPr lang="en-GB" sz="2000" dirty="0">
                <a:solidFill>
                  <a:srgbClr val="404793"/>
                </a:solidFill>
              </a:rPr>
              <a:t> (e.g. crowdfunding, equity)</a:t>
            </a:r>
            <a:endParaRPr lang="en-US" sz="2000" dirty="0">
              <a:solidFill>
                <a:srgbClr val="404793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404793"/>
                </a:solidFill>
              </a:rPr>
              <a:t>2.3 	</a:t>
            </a:r>
            <a:r>
              <a:rPr lang="en-GB" sz="2000" dirty="0">
                <a:solidFill>
                  <a:srgbClr val="404793"/>
                </a:solidFill>
              </a:rPr>
              <a:t>Support to the implementation of the </a:t>
            </a:r>
            <a:r>
              <a:rPr lang="en-GB" sz="2000" b="1" dirty="0">
                <a:solidFill>
                  <a:srgbClr val="404793"/>
                </a:solidFill>
              </a:rPr>
              <a:t>regulatory sandbox</a:t>
            </a:r>
            <a:endParaRPr lang="en-US" sz="2000" b="1" dirty="0">
              <a:solidFill>
                <a:srgbClr val="4047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02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2C2355-53A1-46A5-BC6A-3234F4BC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pic>
        <p:nvPicPr>
          <p:cNvPr id="8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1827038-BD22-4ED1-9BAD-75552DB3CD98}"/>
              </a:ext>
            </a:extLst>
          </p:cNvPr>
          <p:cNvSpPr txBox="1">
            <a:spLocks/>
          </p:cNvSpPr>
          <p:nvPr/>
        </p:nvSpPr>
        <p:spPr>
          <a:xfrm>
            <a:off x="5087527" y="338174"/>
            <a:ext cx="5090785" cy="653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40479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KEY</a:t>
            </a:r>
            <a:r>
              <a:rPr lang="en-GB" sz="2800" dirty="0">
                <a:solidFill>
                  <a:srgbClr val="FF0000"/>
                </a:solidFill>
              </a:rPr>
              <a:t> 2021 STRATEGIC STATEMENTS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C6FE2D7-0BE1-42F4-8583-FFB803144BA1}"/>
              </a:ext>
            </a:extLst>
          </p:cNvPr>
          <p:cNvSpPr txBox="1"/>
          <p:nvPr/>
        </p:nvSpPr>
        <p:spPr>
          <a:xfrm>
            <a:off x="468647" y="1517687"/>
            <a:ext cx="800079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04793"/>
                </a:solidFill>
              </a:rPr>
              <a:t>BEING MORE COMPETITIVE AND INCLUSIVE THROUGH </a:t>
            </a:r>
            <a:r>
              <a:rPr lang="en-US" sz="2400" b="1" dirty="0">
                <a:solidFill>
                  <a:srgbClr val="FF0000"/>
                </a:solidFill>
              </a:rPr>
              <a:t>DIGITALISATION</a:t>
            </a:r>
          </a:p>
          <a:p>
            <a:pPr marL="457200" lvl="0" indent="-457200" algn="just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04793"/>
                </a:solidFill>
              </a:rPr>
              <a:t>CAPTURING OPPORTUNITIES STEMMING FROM </a:t>
            </a:r>
            <a:r>
              <a:rPr lang="en-US" sz="2400" b="1" dirty="0">
                <a:solidFill>
                  <a:srgbClr val="FF0000"/>
                </a:solidFill>
              </a:rPr>
              <a:t>TRANSFORMATION</a:t>
            </a:r>
          </a:p>
          <a:p>
            <a:pPr marL="457200" lvl="0" indent="-457200" algn="just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FINANCIAL INCLUSION</a:t>
            </a:r>
            <a:r>
              <a:rPr lang="en-US" sz="2400" b="1" dirty="0">
                <a:solidFill>
                  <a:srgbClr val="404793"/>
                </a:solidFill>
              </a:rPr>
              <a:t> THROUGH DIGITAL ALTERNATIVE FINANCE</a:t>
            </a:r>
          </a:p>
          <a:p>
            <a:pPr marL="457200" lvl="0" indent="-457200" algn="just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IMPACT AT THE CORE</a:t>
            </a:r>
            <a:r>
              <a:rPr lang="en-US" sz="2400" b="1" dirty="0">
                <a:solidFill>
                  <a:srgbClr val="404793"/>
                </a:solidFill>
              </a:rPr>
              <a:t> OF ALTERNATIVE FINANCE DEVELOPMENT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0761FC0-26EA-4E7C-9949-07A3AE8E3049}"/>
              </a:ext>
            </a:extLst>
          </p:cNvPr>
          <p:cNvSpPr/>
          <p:nvPr/>
        </p:nvSpPr>
        <p:spPr>
          <a:xfrm>
            <a:off x="209839" y="1227117"/>
            <a:ext cx="8494090" cy="5002237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55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58CBBA-2489-4B9D-9594-794D88364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0883" y="0"/>
            <a:ext cx="10815145" cy="70199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BCC8893-E3E0-4810-B46E-DE977920359F}"/>
              </a:ext>
            </a:extLst>
          </p:cNvPr>
          <p:cNvSpPr txBox="1"/>
          <p:nvPr/>
        </p:nvSpPr>
        <p:spPr>
          <a:xfrm>
            <a:off x="4757732" y="695652"/>
            <a:ext cx="43039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>
                <a:solidFill>
                  <a:schemeClr val="bg1"/>
                </a:solidFill>
              </a:rPr>
              <a:t>IMPLEMENTATION 2020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D7EE318-2E6C-4B2C-8692-4BDD2122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45141A-79ED-4502-AD9E-41D9013F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58CBBA-2489-4B9D-9594-794D88364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0883" y="0"/>
            <a:ext cx="10815145" cy="70199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BCC8893-E3E0-4810-B46E-DE977920359F}"/>
              </a:ext>
            </a:extLst>
          </p:cNvPr>
          <p:cNvSpPr txBox="1"/>
          <p:nvPr/>
        </p:nvSpPr>
        <p:spPr>
          <a:xfrm>
            <a:off x="5081582" y="695652"/>
            <a:ext cx="43039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>
                <a:solidFill>
                  <a:schemeClr val="bg1"/>
                </a:solidFill>
              </a:rPr>
              <a:t>THANK YOU!</a:t>
            </a:r>
          </a:p>
          <a:p>
            <a:pPr algn="ctr"/>
            <a:r>
              <a:rPr lang="fr-FR" sz="3500" b="1" dirty="0">
                <a:solidFill>
                  <a:schemeClr val="bg1"/>
                </a:solidFill>
              </a:rPr>
              <a:t>MERCI!</a:t>
            </a:r>
          </a:p>
          <a:p>
            <a:pPr algn="ctr"/>
            <a:r>
              <a:rPr lang="ar-LB" sz="6000" b="1" dirty="0">
                <a:solidFill>
                  <a:schemeClr val="bg1"/>
                </a:solidFill>
              </a:rPr>
              <a:t>شكراً لكم</a:t>
            </a:r>
            <a:endParaRPr lang="fr-FR" sz="3500" b="1" dirty="0">
              <a:solidFill>
                <a:schemeClr val="bg1"/>
              </a:solidFill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F75F4FA-F706-4DA6-B4EE-E04D3A7D6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3A7C18-E558-4429-9739-D50676CE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1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950" y="46867"/>
            <a:ext cx="4397563" cy="1017956"/>
          </a:xfrm>
        </p:spPr>
        <p:txBody>
          <a:bodyPr>
            <a:normAutofit/>
          </a:bodyPr>
          <a:lstStyle/>
          <a:p>
            <a:pPr algn="r"/>
            <a:r>
              <a:rPr lang="en-GB" sz="2600" b="1">
                <a:solidFill>
                  <a:srgbClr val="404793"/>
                </a:solidFill>
              </a:rPr>
              <a:t>Reminder: Key results</a:t>
            </a:r>
            <a:endParaRPr lang="en-GB" sz="2600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1</a:t>
            </a:r>
          </a:p>
        </p:txBody>
      </p:sp>
      <p:pic>
        <p:nvPicPr>
          <p:cNvPr id="8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A2F40DCE-23BD-41A0-A459-7443F7DA89AE}"/>
              </a:ext>
            </a:extLst>
          </p:cNvPr>
          <p:cNvSpPr/>
          <p:nvPr/>
        </p:nvSpPr>
        <p:spPr>
          <a:xfrm>
            <a:off x="960453" y="1845670"/>
            <a:ext cx="2743209" cy="2539633"/>
          </a:xfrm>
          <a:prstGeom prst="ellipse">
            <a:avLst/>
          </a:prstGeom>
          <a:solidFill>
            <a:schemeClr val="accent1">
              <a:lumMod val="50000"/>
              <a:alpha val="5000"/>
            </a:schemeClr>
          </a:solidFill>
          <a:ln w="60325">
            <a:solidFill>
              <a:schemeClr val="accent1">
                <a:lumMod val="50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accent5">
                    <a:lumMod val="75000"/>
                  </a:schemeClr>
                </a:solidFill>
              </a:rPr>
              <a:t>RESULT 1</a:t>
            </a:r>
          </a:p>
          <a:p>
            <a:pPr algn="ctr"/>
            <a:r>
              <a:rPr lang="en-GB" b="1">
                <a:solidFill>
                  <a:srgbClr val="404793"/>
                </a:solidFill>
              </a:rPr>
              <a:t>SMEs as drivers of inclusive growth</a:t>
            </a:r>
          </a:p>
          <a:p>
            <a:pPr algn="ctr"/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Mapping of policies including COVID responses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B36C4DA-1F65-49A2-BCE0-2ABCF78A100B}"/>
              </a:ext>
            </a:extLst>
          </p:cNvPr>
          <p:cNvSpPr/>
          <p:nvPr/>
        </p:nvSpPr>
        <p:spPr>
          <a:xfrm>
            <a:off x="3066097" y="539016"/>
            <a:ext cx="2743209" cy="2539633"/>
          </a:xfrm>
          <a:prstGeom prst="ellipse">
            <a:avLst/>
          </a:prstGeom>
          <a:solidFill>
            <a:schemeClr val="accent1">
              <a:lumMod val="50000"/>
              <a:alpha val="10000"/>
            </a:schemeClr>
          </a:solidFill>
          <a:ln w="60325">
            <a:solidFill>
              <a:schemeClr val="accent1">
                <a:lumMod val="50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accent5">
                    <a:lumMod val="75000"/>
                  </a:schemeClr>
                </a:solidFill>
              </a:rPr>
              <a:t>RESULT 2</a:t>
            </a:r>
          </a:p>
          <a:p>
            <a:pPr algn="ctr"/>
            <a:r>
              <a:rPr lang="en-GB" b="1">
                <a:solidFill>
                  <a:srgbClr val="404793"/>
                </a:solidFill>
              </a:rPr>
              <a:t>Enhancing institutional environment</a:t>
            </a:r>
          </a:p>
          <a:p>
            <a:pPr algn="ctr"/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Fintech through sandbox / Risk mitigation tool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96AB2FC-BC86-44E0-8F5E-8FDB289082E1}"/>
              </a:ext>
            </a:extLst>
          </p:cNvPr>
          <p:cNvSpPr/>
          <p:nvPr/>
        </p:nvSpPr>
        <p:spPr>
          <a:xfrm>
            <a:off x="5181596" y="1845669"/>
            <a:ext cx="2743209" cy="2539633"/>
          </a:xfrm>
          <a:prstGeom prst="ellipse">
            <a:avLst/>
          </a:prstGeom>
          <a:solidFill>
            <a:schemeClr val="accent1">
              <a:lumMod val="50000"/>
              <a:alpha val="15000"/>
            </a:schemeClr>
          </a:solidFill>
          <a:ln w="60325">
            <a:solidFill>
              <a:schemeClr val="accent1">
                <a:lumMod val="50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accent5">
                    <a:lumMod val="75000"/>
                  </a:schemeClr>
                </a:solidFill>
              </a:rPr>
              <a:t>RESULT 3</a:t>
            </a:r>
          </a:p>
          <a:p>
            <a:pPr algn="ctr"/>
            <a:r>
              <a:rPr lang="en-GB" b="1">
                <a:solidFill>
                  <a:srgbClr val="404793"/>
                </a:solidFill>
              </a:rPr>
              <a:t>Facilitating access to alternative finance</a:t>
            </a:r>
          </a:p>
          <a:p>
            <a:pPr algn="ctr"/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Scaling up alternative FIs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874AEE7-39B0-43D1-8DA0-7FB0D070F349}"/>
              </a:ext>
            </a:extLst>
          </p:cNvPr>
          <p:cNvSpPr/>
          <p:nvPr/>
        </p:nvSpPr>
        <p:spPr>
          <a:xfrm>
            <a:off x="4380762" y="4044246"/>
            <a:ext cx="2743209" cy="2539633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 w="60325">
            <a:solidFill>
              <a:schemeClr val="accent1">
                <a:lumMod val="50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accent5">
                    <a:lumMod val="75000"/>
                  </a:schemeClr>
                </a:solidFill>
              </a:rPr>
              <a:t>RESULT 4</a:t>
            </a:r>
          </a:p>
          <a:p>
            <a:pPr algn="ctr"/>
            <a:r>
              <a:rPr lang="en-GB" b="1">
                <a:solidFill>
                  <a:srgbClr val="404793"/>
                </a:solidFill>
              </a:rPr>
              <a:t>Supporting the Regional Platform</a:t>
            </a:r>
          </a:p>
          <a:p>
            <a:pPr algn="ctr"/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SBACs Capacities</a:t>
            </a:r>
          </a:p>
          <a:p>
            <a:pPr algn="ctr"/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Mid-term conference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BB11A28-59B6-4C1E-999C-279222D8CC4C}"/>
              </a:ext>
            </a:extLst>
          </p:cNvPr>
          <p:cNvSpPr/>
          <p:nvPr/>
        </p:nvSpPr>
        <p:spPr>
          <a:xfrm>
            <a:off x="1854132" y="4036225"/>
            <a:ext cx="2743209" cy="2539633"/>
          </a:xfrm>
          <a:prstGeom prst="ellipse">
            <a:avLst/>
          </a:prstGeom>
          <a:solidFill>
            <a:schemeClr val="accent1">
              <a:lumMod val="50000"/>
              <a:alpha val="25000"/>
            </a:schemeClr>
          </a:solidFill>
          <a:ln w="60325">
            <a:solidFill>
              <a:schemeClr val="accent1">
                <a:lumMod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accent5">
                    <a:lumMod val="75000"/>
                  </a:schemeClr>
                </a:solidFill>
              </a:rPr>
              <a:t>RESULT 5</a:t>
            </a:r>
          </a:p>
          <a:p>
            <a:pPr algn="ctr"/>
            <a:r>
              <a:rPr lang="en-GB" b="1">
                <a:solidFill>
                  <a:srgbClr val="404793"/>
                </a:solidFill>
              </a:rPr>
              <a:t>Communication and Visibility</a:t>
            </a:r>
          </a:p>
          <a:p>
            <a:pPr algn="ctr"/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Supporting the activities and platform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7CDC4C-4880-49F2-A21B-501A005D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 V0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8612E2-E4C8-4E30-8E35-65DDB8451AC5}"/>
              </a:ext>
            </a:extLst>
          </p:cNvPr>
          <p:cNvSpPr/>
          <p:nvPr/>
        </p:nvSpPr>
        <p:spPr>
          <a:xfrm>
            <a:off x="3497677" y="3114511"/>
            <a:ext cx="1993343" cy="1262846"/>
          </a:xfrm>
          <a:prstGeom prst="rect">
            <a:avLst/>
          </a:prstGeom>
          <a:solidFill>
            <a:schemeClr val="bg1"/>
          </a:solidFill>
          <a:ln w="85725" cmpd="thinThick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Inspiring and supporting policy and regulatory reform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716" y="219747"/>
            <a:ext cx="3502759" cy="620013"/>
          </a:xfrm>
        </p:spPr>
        <p:txBody>
          <a:bodyPr>
            <a:normAutofit/>
          </a:bodyPr>
          <a:lstStyle/>
          <a:p>
            <a:pPr algn="r"/>
            <a:r>
              <a:rPr lang="fr-FR" sz="2600" b="1" dirty="0">
                <a:solidFill>
                  <a:srgbClr val="404793"/>
                </a:solidFill>
                <a:latin typeface="+mn-lt"/>
              </a:rPr>
              <a:t>AWP1 in the </a:t>
            </a:r>
            <a:r>
              <a:rPr lang="fr-FR" sz="2600" b="1" dirty="0" err="1">
                <a:solidFill>
                  <a:srgbClr val="404793"/>
                </a:solidFill>
                <a:latin typeface="+mn-lt"/>
              </a:rPr>
              <a:t>mirror</a:t>
            </a:r>
            <a:endParaRPr lang="fr-FR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pic>
        <p:nvPicPr>
          <p:cNvPr id="8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A52D24-0953-4260-BF2C-FB7F61F980BB}"/>
              </a:ext>
            </a:extLst>
          </p:cNvPr>
          <p:cNvSpPr/>
          <p:nvPr/>
        </p:nvSpPr>
        <p:spPr>
          <a:xfrm>
            <a:off x="510621" y="1132736"/>
            <a:ext cx="8089361" cy="4966424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AWP 1 Key strategic objectives…</a:t>
            </a:r>
          </a:p>
          <a:p>
            <a:pPr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Creating communities of practice around the SBACs</a:t>
            </a:r>
          </a:p>
          <a:p>
            <a:pPr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Rolling out a methodology articulating the nat. / reg. levels</a:t>
            </a:r>
          </a:p>
          <a:p>
            <a:pPr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Identifying national priorities &amp; positioning value adding interventions</a:t>
            </a:r>
          </a:p>
          <a:p>
            <a:pPr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Contextualizing in real time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Integrating the </a:t>
            </a:r>
            <a:r>
              <a:rPr lang="en-GB" sz="20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</a:t>
            </a: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response in all activities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Sustaining momentum by animating online communities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Discussing new subjects linked to economic transformation</a:t>
            </a:r>
          </a:p>
          <a:p>
            <a:pPr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of the session: to discuss 2021 interventions based on strategic and technical / regional &amp; national inputs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30048E-4AD1-4FB1-8637-D8024ABEE78D}"/>
              </a:ext>
            </a:extLst>
          </p:cNvPr>
          <p:cNvSpPr/>
          <p:nvPr/>
        </p:nvSpPr>
        <p:spPr>
          <a:xfrm>
            <a:off x="382415" y="1042240"/>
            <a:ext cx="8288605" cy="212596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3B96A6-810A-4911-AB3F-4803EEB92FF9}"/>
              </a:ext>
            </a:extLst>
          </p:cNvPr>
          <p:cNvSpPr/>
          <p:nvPr/>
        </p:nvSpPr>
        <p:spPr>
          <a:xfrm>
            <a:off x="410997" y="3180563"/>
            <a:ext cx="8288605" cy="1997273"/>
          </a:xfrm>
          <a:prstGeom prst="rect">
            <a:avLst/>
          </a:prstGeom>
          <a:solidFill>
            <a:schemeClr val="bg1">
              <a:lumMod val="65000"/>
              <a:alpha val="31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F39198-F8E4-499B-AF09-3F05C134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</p:spTree>
    <p:extLst>
      <p:ext uri="{BB962C8B-B14F-4D97-AF65-F5344CB8AC3E}">
        <p14:creationId xmlns:p14="http://schemas.microsoft.com/office/powerpoint/2010/main" val="22312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102" y="172114"/>
            <a:ext cx="5070514" cy="620013"/>
          </a:xfrm>
        </p:spPr>
        <p:txBody>
          <a:bodyPr>
            <a:noAutofit/>
          </a:bodyPr>
          <a:lstStyle/>
          <a:p>
            <a:pPr algn="r"/>
            <a:r>
              <a:rPr lang="fr-FR" sz="2600" b="1" dirty="0" err="1">
                <a:solidFill>
                  <a:srgbClr val="FF0000"/>
                </a:solidFill>
              </a:rPr>
              <a:t>Result</a:t>
            </a:r>
            <a:r>
              <a:rPr lang="fr-FR" sz="26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pic>
        <p:nvPicPr>
          <p:cNvPr id="8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A52D24-0953-4260-BF2C-FB7F61F980BB}"/>
              </a:ext>
            </a:extLst>
          </p:cNvPr>
          <p:cNvSpPr/>
          <p:nvPr/>
        </p:nvSpPr>
        <p:spPr>
          <a:xfrm>
            <a:off x="527319" y="763904"/>
            <a:ext cx="8089361" cy="2931572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Country </a:t>
            </a: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outlooks and national roadmaps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Int. and A2F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Regional roadmaps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based on the country roadmaps</a:t>
            </a:r>
          </a:p>
          <a:p>
            <a:pPr marL="342900" indent="-342900">
              <a:spcBef>
                <a:spcPts val="30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GB" sz="2200" dirty="0" err="1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exemplary </a:t>
            </a: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policy-in-action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responses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GB" sz="1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kjhkjh</a:t>
            </a: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 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WG meetings / </a:t>
            </a: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countries / </a:t>
            </a: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330+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PP reps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outlooks / </a:t>
            </a: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export EU-policy papers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 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/ </a:t>
            </a: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 sheets / </a:t>
            </a: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100+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03C94F-9DCA-4027-84F3-06D29E45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EF5A38-F1B5-4E12-ADA7-13D62231E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17" y="4127629"/>
            <a:ext cx="4190498" cy="26382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9129F49-48B3-4785-A028-A175E97C1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124259"/>
            <a:ext cx="4420254" cy="2656855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B43B3C00-2E6B-4D42-9F81-06FF1E92B24F}"/>
              </a:ext>
            </a:extLst>
          </p:cNvPr>
          <p:cNvSpPr/>
          <p:nvPr/>
        </p:nvSpPr>
        <p:spPr>
          <a:xfrm>
            <a:off x="1128713" y="2343147"/>
            <a:ext cx="6929437" cy="1470979"/>
          </a:xfrm>
          <a:prstGeom prst="roundRect">
            <a:avLst/>
          </a:prstGeom>
          <a:noFill/>
          <a:ln w="1016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80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82" y="100680"/>
            <a:ext cx="4769584" cy="620013"/>
          </a:xfrm>
        </p:spPr>
        <p:txBody>
          <a:bodyPr>
            <a:noAutofit/>
          </a:bodyPr>
          <a:lstStyle/>
          <a:p>
            <a:pPr algn="r"/>
            <a:r>
              <a:rPr lang="fr-FR" sz="2600" b="1" dirty="0" err="1">
                <a:solidFill>
                  <a:srgbClr val="FF0000"/>
                </a:solidFill>
              </a:rPr>
              <a:t>Result</a:t>
            </a:r>
            <a:r>
              <a:rPr lang="fr-FR" sz="26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pic>
        <p:nvPicPr>
          <p:cNvPr id="8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A52D24-0953-4260-BF2C-FB7F61F980BB}"/>
              </a:ext>
            </a:extLst>
          </p:cNvPr>
          <p:cNvSpPr/>
          <p:nvPr/>
        </p:nvSpPr>
        <p:spPr>
          <a:xfrm>
            <a:off x="320121" y="932694"/>
            <a:ext cx="8089361" cy="3638112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marL="342900" indent="-342900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Enhancing the institutional environment, particularly A2F</a:t>
            </a:r>
          </a:p>
          <a:p>
            <a:pPr marL="342900" indent="-342900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Facilitating the MSME-regulatory reform process</a:t>
            </a:r>
          </a:p>
          <a:p>
            <a:pPr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3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Benchmarking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EU SB / Mobilisation of </a:t>
            </a: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Central Banks</a:t>
            </a:r>
          </a:p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 sharing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start-ups / </a:t>
            </a: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Guide “how to SB?”</a:t>
            </a:r>
          </a:p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Benchmarking study on </a:t>
            </a: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 </a:t>
            </a: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counter-guarantee funds</a:t>
            </a:r>
          </a:p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Coordination with the </a:t>
            </a: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EMGN</a:t>
            </a: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its members</a:t>
            </a:r>
            <a:endParaRPr lang="en-GB" sz="2000" b="1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600" b="1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94F692-503C-4B39-8F92-22B3326D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FBE395-24DA-4437-981B-318D554D5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510" y="5983161"/>
            <a:ext cx="1695687" cy="6477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947C809-D191-427D-8DB1-471B14CF7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565" y="4827243"/>
            <a:ext cx="3900869" cy="87820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45B2B48-FA00-40F4-B29D-E9FB578536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3005" y="4725590"/>
            <a:ext cx="1429457" cy="1418112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04AE0E8-7EFC-4B0D-90EE-72B1B332E374}"/>
              </a:ext>
            </a:extLst>
          </p:cNvPr>
          <p:cNvSpPr/>
          <p:nvPr/>
        </p:nvSpPr>
        <p:spPr>
          <a:xfrm>
            <a:off x="340261" y="2073778"/>
            <a:ext cx="8089361" cy="2412497"/>
          </a:xfrm>
          <a:prstGeom prst="roundRect">
            <a:avLst/>
          </a:prstGeom>
          <a:noFill/>
          <a:ln w="1016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1B512F2-A599-4538-89AA-306E793B9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776" y="4628681"/>
            <a:ext cx="2009335" cy="231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768" y="172116"/>
            <a:ext cx="4826734" cy="620013"/>
          </a:xfrm>
        </p:spPr>
        <p:txBody>
          <a:bodyPr>
            <a:noAutofit/>
          </a:bodyPr>
          <a:lstStyle/>
          <a:p>
            <a:pPr algn="r"/>
            <a:r>
              <a:rPr lang="fr-FR" sz="2600" b="1" dirty="0" err="1">
                <a:solidFill>
                  <a:srgbClr val="FF0000"/>
                </a:solidFill>
              </a:rPr>
              <a:t>Result</a:t>
            </a:r>
            <a:r>
              <a:rPr lang="fr-FR" sz="2600" b="1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pic>
        <p:nvPicPr>
          <p:cNvPr id="8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97" y="5507340"/>
            <a:ext cx="3149403" cy="15149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A52D24-0953-4260-BF2C-FB7F61F980BB}"/>
              </a:ext>
            </a:extLst>
          </p:cNvPr>
          <p:cNvSpPr/>
          <p:nvPr/>
        </p:nvSpPr>
        <p:spPr>
          <a:xfrm>
            <a:off x="320121" y="2242394"/>
            <a:ext cx="8089361" cy="1946238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Tools</a:t>
            </a: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disseminated (AS, criteria analysis, roadmaps)</a:t>
            </a:r>
          </a:p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TAT enhancing </a:t>
            </a: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convening power</a:t>
            </a:r>
            <a:r>
              <a:rPr lang="en-GB" sz="22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SBACs</a:t>
            </a:r>
          </a:p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</a:t>
            </a: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SBAC videos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developed / </a:t>
            </a: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Business cases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videos</a:t>
            </a:r>
            <a:endParaRPr lang="en-GB" sz="2000" b="1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Mobilization of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SBA TA</a:t>
            </a:r>
            <a:r>
              <a:rPr lang="en-GB" sz="20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support at technical level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7832305-9D65-4776-ABFA-780C8F28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F0925-494C-4300-A5E4-760301922033}"/>
              </a:ext>
            </a:extLst>
          </p:cNvPr>
          <p:cNvSpPr/>
          <p:nvPr/>
        </p:nvSpPr>
        <p:spPr>
          <a:xfrm>
            <a:off x="320121" y="932694"/>
            <a:ext cx="8089361" cy="1170449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marL="342900" indent="-342900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Building-up the capacities of the SBA Coordinators</a:t>
            </a:r>
          </a:p>
          <a:p>
            <a:pPr marL="342900" indent="-342900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Organizing the mid-Term conference</a:t>
            </a:r>
          </a:p>
          <a:p>
            <a:pPr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3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B1C8BC9-2FFC-48DA-AA55-BD90DE94AEDB}"/>
              </a:ext>
            </a:extLst>
          </p:cNvPr>
          <p:cNvSpPr/>
          <p:nvPr/>
        </p:nvSpPr>
        <p:spPr>
          <a:xfrm>
            <a:off x="340261" y="2073778"/>
            <a:ext cx="8089361" cy="2412497"/>
          </a:xfrm>
          <a:prstGeom prst="roundRect">
            <a:avLst/>
          </a:prstGeom>
          <a:noFill/>
          <a:ln w="1016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865D88-C7FF-4BC1-88B4-8D84F1F8C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38" y="4632392"/>
            <a:ext cx="4037209" cy="11891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32467B1-46F1-4B5D-9E02-A90757466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385" y="5627359"/>
            <a:ext cx="3424750" cy="14188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14B1491-8704-43BC-A08C-D80FF37E3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91424">
            <a:off x="741372" y="4441466"/>
            <a:ext cx="1633790" cy="225906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FA019AB-73BF-4754-B69E-C494790947C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6820">
            <a:off x="6328429" y="4971242"/>
            <a:ext cx="2513238" cy="107219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3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856" y="157831"/>
            <a:ext cx="4593371" cy="620013"/>
          </a:xfrm>
        </p:spPr>
        <p:txBody>
          <a:bodyPr>
            <a:noAutofit/>
          </a:bodyPr>
          <a:lstStyle/>
          <a:p>
            <a:pPr algn="r"/>
            <a:r>
              <a:rPr lang="fr-FR" sz="2600" b="1" dirty="0" err="1">
                <a:solidFill>
                  <a:srgbClr val="FF0000"/>
                </a:solidFill>
              </a:rPr>
              <a:t>Result</a:t>
            </a:r>
            <a:r>
              <a:rPr lang="fr-FR" sz="2600" b="1" dirty="0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pic>
        <p:nvPicPr>
          <p:cNvPr id="8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70D57E8-158A-8645-B558-3CC71E957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57"/>
            <a:ext cx="1728192" cy="3829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A52D24-0953-4260-BF2C-FB7F61F980BB}"/>
              </a:ext>
            </a:extLst>
          </p:cNvPr>
          <p:cNvSpPr/>
          <p:nvPr/>
        </p:nvSpPr>
        <p:spPr>
          <a:xfrm>
            <a:off x="320121" y="2713886"/>
            <a:ext cx="8089361" cy="2978572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2200" b="1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Print and Video </a:t>
            </a: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 production</a:t>
            </a:r>
          </a:p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media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presence (55k+) / selected target groups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COVID response </a:t>
            </a: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page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efforts</a:t>
            </a: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enrich the platform</a:t>
            </a:r>
          </a:p>
          <a:p>
            <a:pPr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2000" b="1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8136A4-93FA-4F0F-9384-11BE4415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513B04-87B4-49B4-99A2-E88B000D0360}"/>
              </a:ext>
            </a:extLst>
          </p:cNvPr>
          <p:cNvSpPr/>
          <p:nvPr/>
        </p:nvSpPr>
        <p:spPr>
          <a:xfrm>
            <a:off x="320121" y="904118"/>
            <a:ext cx="8089361" cy="2202783"/>
          </a:xfrm>
          <a:prstGeom prst="rect">
            <a:avLst/>
          </a:prstGeom>
          <a:ln w="190500" cmpd="thinThick">
            <a:noFill/>
          </a:ln>
        </p:spPr>
        <p:txBody>
          <a:bodyPr wrap="square">
            <a:spAutoFit/>
          </a:bodyPr>
          <a:lstStyle/>
          <a:p>
            <a:pPr marL="342900" indent="-342900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 strategy serving the regional platform</a:t>
            </a:r>
          </a:p>
          <a:p>
            <a:pPr marL="342900" indent="-342900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Knowledge / opportunity sharing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Exchange platform for members</a:t>
            </a:r>
          </a:p>
          <a:p>
            <a:pPr marL="342900" indent="-342900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0479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SBACs convening power and showcasing WG work</a:t>
            </a:r>
          </a:p>
          <a:p>
            <a:pPr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GB" sz="300" dirty="0">
              <a:solidFill>
                <a:srgbClr val="40479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2966373-A8BE-4444-A876-DDFF52B6A81C}"/>
              </a:ext>
            </a:extLst>
          </p:cNvPr>
          <p:cNvSpPr/>
          <p:nvPr/>
        </p:nvSpPr>
        <p:spPr>
          <a:xfrm>
            <a:off x="340261" y="3178283"/>
            <a:ext cx="8089361" cy="2099893"/>
          </a:xfrm>
          <a:prstGeom prst="roundRect">
            <a:avLst/>
          </a:prstGeom>
          <a:noFill/>
          <a:ln w="1016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D1F958D-596E-4DF9-AC72-B31434C24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6644">
            <a:off x="341131" y="5208414"/>
            <a:ext cx="2202049" cy="14770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56B5BF2-2B67-4AD9-98E7-F10830B56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708" y="5408895"/>
            <a:ext cx="2458898" cy="151490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777B7C0-89AD-49A8-9F3B-330ED8257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583" y="5586482"/>
            <a:ext cx="2658812" cy="11810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422C840-30A5-4420-B567-874EFDF41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75076">
            <a:off x="7522347" y="4616512"/>
            <a:ext cx="1492264" cy="20633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718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58CBBA-2489-4B9D-9594-794D88364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0883" y="0"/>
            <a:ext cx="10815145" cy="70199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BCC8893-E3E0-4810-B46E-DE977920359F}"/>
              </a:ext>
            </a:extLst>
          </p:cNvPr>
          <p:cNvSpPr txBox="1"/>
          <p:nvPr/>
        </p:nvSpPr>
        <p:spPr>
          <a:xfrm>
            <a:off x="4700580" y="452760"/>
            <a:ext cx="430398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>
                <a:solidFill>
                  <a:schemeClr val="bg1"/>
                </a:solidFill>
              </a:rPr>
              <a:t>FINDINGS </a:t>
            </a:r>
          </a:p>
          <a:p>
            <a:pPr algn="ctr"/>
            <a:r>
              <a:rPr lang="fr-FR" sz="3500" b="1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fr-FR" sz="3500" b="1" dirty="0">
                <a:solidFill>
                  <a:schemeClr val="bg1"/>
                </a:solidFill>
              </a:rPr>
              <a:t>LESSONS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10E54B5-5E0A-4308-9BC1-4BF1FE70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Draft V0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504AB8A-5AB8-475C-96D5-6A0DC11C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2490-17C2-EE46-9E44-F225CBA33400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08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</TotalTime>
  <Words>1116</Words>
  <Application>Microsoft Office PowerPoint</Application>
  <PresentationFormat>Personnalisé</PresentationFormat>
  <Paragraphs>212</Paragraphs>
  <Slides>20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1_Office Theme</vt:lpstr>
      <vt:lpstr>Présentation PowerPoint</vt:lpstr>
      <vt:lpstr>Présentation PowerPoint</vt:lpstr>
      <vt:lpstr>Reminder: Key results</vt:lpstr>
      <vt:lpstr>AWP1 in the mirror</vt:lpstr>
      <vt:lpstr>Result 1</vt:lpstr>
      <vt:lpstr>Result 2</vt:lpstr>
      <vt:lpstr>Result 4</vt:lpstr>
      <vt:lpstr>Result 5</vt:lpstr>
      <vt:lpstr>Présentation PowerPoint</vt:lpstr>
      <vt:lpstr>New context</vt:lpstr>
      <vt:lpstr>The EU response</vt:lpstr>
      <vt:lpstr>Key findings from WGs</vt:lpstr>
      <vt:lpstr>Présentation PowerPoint</vt:lpstr>
      <vt:lpstr>Présentation PowerPoint</vt:lpstr>
      <vt:lpstr>Sub Obj. 1 Leveraging digital tech to capture new SME internationalization opportunities</vt:lpstr>
      <vt:lpstr>Sub. Obj. 2 Taking advantage of changes in Global Value Chains and emerging markets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k.nefla@gmail.com</dc:creator>
  <cp:lastModifiedBy>Christophe Malherbe</cp:lastModifiedBy>
  <cp:revision>452</cp:revision>
  <dcterms:created xsi:type="dcterms:W3CDTF">2019-11-26T15:57:38Z</dcterms:created>
  <dcterms:modified xsi:type="dcterms:W3CDTF">2020-12-02T19:43:42Z</dcterms:modified>
</cp:coreProperties>
</file>