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90" r:id="rId1"/>
    <p:sldMasterId id="2147483702" r:id="rId2"/>
  </p:sldMasterIdLst>
  <p:notesMasterIdLst>
    <p:notesMasterId r:id="rId23"/>
  </p:notesMasterIdLst>
  <p:sldIdLst>
    <p:sldId id="337" r:id="rId3"/>
    <p:sldId id="453" r:id="rId4"/>
    <p:sldId id="370" r:id="rId5"/>
    <p:sldId id="469" r:id="rId6"/>
    <p:sldId id="438" r:id="rId7"/>
    <p:sldId id="439" r:id="rId8"/>
    <p:sldId id="440" r:id="rId9"/>
    <p:sldId id="442" r:id="rId10"/>
    <p:sldId id="454" r:id="rId11"/>
    <p:sldId id="446" r:id="rId12"/>
    <p:sldId id="450" r:id="rId13"/>
    <p:sldId id="451" r:id="rId14"/>
    <p:sldId id="455" r:id="rId15"/>
    <p:sldId id="472" r:id="rId16"/>
    <p:sldId id="474" r:id="rId17"/>
    <p:sldId id="478" r:id="rId18"/>
    <p:sldId id="375" r:id="rId19"/>
    <p:sldId id="479" r:id="rId20"/>
    <p:sldId id="480" r:id="rId21"/>
    <p:sldId id="467" r:id="rId22"/>
  </p:sldIdLst>
  <p:sldSz cx="9144000" cy="7019925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ophe Malherbe" initials="CM" lastIdx="16" clrIdx="0"/>
  <p:cmAuthor id="2" name="Burger, Gina" initials="BG" lastIdx="3" clrIdx="1"/>
  <p:cmAuthor id="3" name="Paolo Castrataro" initials="PC" lastIdx="3" clrIdx="2">
    <p:extLst>
      <p:ext uri="{19B8F6BF-5375-455C-9EA6-DF929625EA0E}">
        <p15:presenceInfo xmlns:p15="http://schemas.microsoft.com/office/powerpoint/2012/main" userId="Paolo Castrataro" providerId="None"/>
      </p:ext>
    </p:extLst>
  </p:cmAuthor>
  <p:cmAuthor id="4" name="Gina Burger" initials="GB" lastIdx="1" clrIdx="3">
    <p:extLst>
      <p:ext uri="{19B8F6BF-5375-455C-9EA6-DF929625EA0E}">
        <p15:presenceInfo xmlns:p15="http://schemas.microsoft.com/office/powerpoint/2012/main" userId="6601aa4b3a78a456" providerId="Windows Live"/>
      </p:ext>
    </p:extLst>
  </p:cmAuthor>
  <p:cmAuthor id="5" name="TANTTARI Liisa (NEAR)" initials="TL(" lastIdx="2" clrIdx="4">
    <p:extLst>
      <p:ext uri="{19B8F6BF-5375-455C-9EA6-DF929625EA0E}">
        <p15:presenceInfo xmlns:p15="http://schemas.microsoft.com/office/powerpoint/2012/main" userId="S-1-5-21-1606980848-2025429265-839522115-1171551" providerId="AD"/>
      </p:ext>
    </p:extLst>
  </p:cmAuthor>
  <p:cmAuthor id="6" name="Mazen Khalife" initials="MK" lastIdx="2" clrIdx="5">
    <p:extLst>
      <p:ext uri="{19B8F6BF-5375-455C-9EA6-DF929625EA0E}">
        <p15:presenceInfo xmlns:p15="http://schemas.microsoft.com/office/powerpoint/2012/main" userId="65d8690cbe87440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793"/>
    <a:srgbClr val="4DFC24"/>
    <a:srgbClr val="2CDB03"/>
    <a:srgbClr val="2AF65F"/>
    <a:srgbClr val="A80000"/>
    <a:srgbClr val="2988C8"/>
    <a:srgbClr val="84BA34"/>
    <a:srgbClr val="43B5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68848" autoAdjust="0"/>
  </p:normalViewPr>
  <p:slideViewPr>
    <p:cSldViewPr snapToGrid="0" snapToObjects="1">
      <p:cViewPr varScale="1">
        <p:scale>
          <a:sx n="67" d="100"/>
          <a:sy n="67" d="100"/>
        </p:scale>
        <p:origin x="1338" y="66"/>
      </p:cViewPr>
      <p:guideLst>
        <p:guide orient="horz" pos="221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5BFA0A-EEF3-4DFE-A8CE-C393EFBA67B0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9225" y="1143000"/>
            <a:ext cx="40195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E75DFF-2F7A-434B-A2DB-B5A8B7041012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903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5BB34A-F2E8-4E54-8D2E-554B05D079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7544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E75DFF-2F7A-434B-A2DB-B5A8B7041012}" type="slidenum">
              <a:rPr lang="en-US" smtClean="0"/>
              <a:pPr algn="l" rtl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903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E75DFF-2F7A-434B-A2DB-B5A8B7041012}" type="slidenum">
              <a:rPr lang="en-US" smtClean="0"/>
              <a:pPr algn="l" rtl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466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E75DFF-2F7A-434B-A2DB-B5A8B70410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1144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E75DFF-2F7A-434B-A2DB-B5A8B70410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2792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E75DFF-2F7A-434B-A2DB-B5A8B70410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7403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48863"/>
            <a:ext cx="6858000" cy="2443974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87086"/>
            <a:ext cx="6858000" cy="16948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Draft V0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42490-17C2-EE46-9E44-F225CBA3340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2975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Draft V0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42490-17C2-EE46-9E44-F225CBA3340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4690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73746"/>
            <a:ext cx="1971675" cy="59490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73746"/>
            <a:ext cx="5800725" cy="59490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Draft V0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42490-17C2-EE46-9E44-F225CBA3340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9757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48863"/>
            <a:ext cx="6858000" cy="2443974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87086"/>
            <a:ext cx="6858000" cy="16948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Draft V0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42490-17C2-EE46-9E44-F225CBA3340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23E3E5C-558E-475E-BB78-B1EC94857C3E}"/>
              </a:ext>
            </a:extLst>
          </p:cNvPr>
          <p:cNvSpPr txBox="1"/>
          <p:nvPr userDrawn="1"/>
        </p:nvSpPr>
        <p:spPr>
          <a:xfrm>
            <a:off x="731520" y="6506431"/>
            <a:ext cx="17021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49C2066-FC0F-45B3-97CD-CF7A31FAF69E}" type="slidenum">
              <a:rPr lang="fr-FR" sz="1400" smtClean="0"/>
              <a:t>‹N°›</a:t>
            </a:fld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361944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Draft V0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42490-17C2-EE46-9E44-F225CBA3340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1228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Draft V0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42490-17C2-EE46-9E44-F225CBA3340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9330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50107"/>
            <a:ext cx="7886700" cy="292009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697826"/>
            <a:ext cx="7886700" cy="153560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Draft V0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42490-17C2-EE46-9E44-F225CBA3340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864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68730"/>
            <a:ext cx="3886200" cy="445407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68730"/>
            <a:ext cx="3886200" cy="445407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Draft V0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42490-17C2-EE46-9E44-F225CBA3340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8971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73747"/>
            <a:ext cx="7886700" cy="13568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720857"/>
            <a:ext cx="3868340" cy="8433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64223"/>
            <a:ext cx="3868340" cy="37715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720857"/>
            <a:ext cx="3887391" cy="8433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64223"/>
            <a:ext cx="3887391" cy="37715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Draft V0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42490-17C2-EE46-9E44-F225CBA3340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354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Draft V0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42490-17C2-EE46-9E44-F225CBA3340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8990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Draft V0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42490-17C2-EE46-9E44-F225CBA3340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1024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67995"/>
            <a:ext cx="2949178" cy="1637983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010740"/>
            <a:ext cx="4629150" cy="498869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105977"/>
            <a:ext cx="2949178" cy="390158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Draft V0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42490-17C2-EE46-9E44-F225CBA3340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5451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67995"/>
            <a:ext cx="2949178" cy="1637983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1010740"/>
            <a:ext cx="4629150" cy="498869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105977"/>
            <a:ext cx="2949178" cy="390158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Draft V0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42490-17C2-EE46-9E44-F225CBA3340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6760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73747"/>
            <a:ext cx="7886700" cy="1356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68730"/>
            <a:ext cx="7886700" cy="4454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506431"/>
            <a:ext cx="2057400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506431"/>
            <a:ext cx="3086100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Draft V0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506431"/>
            <a:ext cx="2057400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42490-17C2-EE46-9E44-F225CBA3340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8910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73747"/>
            <a:ext cx="7886700" cy="1356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68730"/>
            <a:ext cx="7886700" cy="4454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506431"/>
            <a:ext cx="2057400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506431"/>
            <a:ext cx="3086100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Draft V0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506431"/>
            <a:ext cx="2057400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42490-17C2-EE46-9E44-F225CBA3340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1D1A479-2364-43CF-B4BF-FE57D8DBAAF5}"/>
              </a:ext>
            </a:extLst>
          </p:cNvPr>
          <p:cNvSpPr txBox="1"/>
          <p:nvPr userDrawn="1"/>
        </p:nvSpPr>
        <p:spPr>
          <a:xfrm>
            <a:off x="731520" y="6506431"/>
            <a:ext cx="17021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49C2066-FC0F-45B3-97CD-CF7A31FAF69E}" type="slidenum">
              <a:rPr lang="fr-FR" sz="1400" smtClean="0"/>
              <a:t>‹N°›</a:t>
            </a:fld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098336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5.emf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5.emf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5.emf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5.emf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 txBox="1">
            <a:spLocks/>
          </p:cNvSpPr>
          <p:nvPr/>
        </p:nvSpPr>
        <p:spPr>
          <a:xfrm>
            <a:off x="559837" y="1677971"/>
            <a:ext cx="8257592" cy="4676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b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n-US" sz="3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448" y="116632"/>
            <a:ext cx="346633" cy="3896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B88D7F-E4ED-4864-8D36-73BF4E05191F}"/>
              </a:ext>
            </a:extLst>
          </p:cNvPr>
          <p:cNvSpPr>
            <a:spLocks/>
          </p:cNvSpPr>
          <p:nvPr/>
        </p:nvSpPr>
        <p:spPr>
          <a:xfrm>
            <a:off x="-128587" y="-34319"/>
            <a:ext cx="9386892" cy="7054244"/>
          </a:xfrm>
          <a:prstGeom prst="rect">
            <a:avLst/>
          </a:prstGeom>
          <a:solidFill>
            <a:srgbClr val="0E2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9C47E4-D4A7-4B60-BDFB-EF914CC44F6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727" y="107007"/>
            <a:ext cx="2684145" cy="5803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D686CA8-51DA-482B-866C-81AA510429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781" y="1093881"/>
            <a:ext cx="5711862" cy="7551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3AFC57D-1ACD-4EC9-A04F-B63DDB45F7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8587" y="2131882"/>
            <a:ext cx="4778630" cy="33466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4D5007D-1AC0-4FC3-987D-A27C1E2E41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71" y="5946405"/>
            <a:ext cx="1664889" cy="1025691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D0723367-5FD4-469E-9C0A-C601EE6022FB}"/>
              </a:ext>
            </a:extLst>
          </p:cNvPr>
          <p:cNvSpPr txBox="1"/>
          <p:nvPr/>
        </p:nvSpPr>
        <p:spPr>
          <a:xfrm flipH="1">
            <a:off x="4721251" y="2385991"/>
            <a:ext cx="4153328" cy="3075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0">
              <a:lnSpc>
                <a:spcPct val="107000"/>
              </a:lnSpc>
              <a:defRPr/>
            </a:pPr>
            <a:r>
              <a:rPr lang="fr-FR" sz="2800" b="1" dirty="0">
                <a:solidFill>
                  <a:prstClr val="white"/>
                </a:solidFill>
              </a:rPr>
              <a:t>Mise en œuvre</a:t>
            </a:r>
          </a:p>
          <a:p>
            <a:pPr lvl="0" algn="ctr" rtl="0">
              <a:lnSpc>
                <a:spcPct val="107000"/>
              </a:lnSpc>
              <a:defRPr/>
            </a:pPr>
            <a:endParaRPr lang="fr-FR" sz="1600" b="1" dirty="0">
              <a:solidFill>
                <a:prstClr val="white"/>
              </a:solidFill>
            </a:endParaRPr>
          </a:p>
          <a:p>
            <a:pPr lvl="0" algn="ctr" rtl="0">
              <a:lnSpc>
                <a:spcPct val="107000"/>
              </a:lnSpc>
              <a:defRPr/>
            </a:pPr>
            <a:r>
              <a:rPr lang="fr-FR" sz="2400" b="1" dirty="0">
                <a:solidFill>
                  <a:prstClr val="white"/>
                </a:solidFill>
              </a:rPr>
              <a:t>et</a:t>
            </a:r>
          </a:p>
          <a:p>
            <a:pPr lvl="0" algn="ctr" rtl="0">
              <a:lnSpc>
                <a:spcPct val="107000"/>
              </a:lnSpc>
              <a:defRPr/>
            </a:pPr>
            <a:endParaRPr lang="fr-FR" sz="1600" b="1" dirty="0">
              <a:solidFill>
                <a:prstClr val="white"/>
              </a:solidFill>
            </a:endParaRPr>
          </a:p>
          <a:p>
            <a:pPr lvl="0" algn="ctr">
              <a:lnSpc>
                <a:spcPct val="107000"/>
              </a:lnSpc>
              <a:defRPr/>
            </a:pPr>
            <a:r>
              <a:rPr lang="fr-FR" sz="2800" b="1" dirty="0">
                <a:solidFill>
                  <a:prstClr val="white"/>
                </a:solidFill>
              </a:rPr>
              <a:t>Discussion des </a:t>
            </a:r>
            <a:r>
              <a:rPr lang="fr-FR" sz="2800" b="1" dirty="0">
                <a:solidFill>
                  <a:prstClr val="white"/>
                </a:solidFill>
                <a:latin typeface="Calibri"/>
              </a:rPr>
              <a:t>Orientations </a:t>
            </a:r>
            <a:r>
              <a:rPr lang="fr-FR" sz="2800" b="1" dirty="0">
                <a:solidFill>
                  <a:prstClr val="white"/>
                </a:solidFill>
              </a:rPr>
              <a:t>2021 </a:t>
            </a:r>
            <a:endParaRPr lang="fr-FR" sz="2800" b="1" dirty="0">
              <a:solidFill>
                <a:prstClr val="white"/>
              </a:solidFill>
              <a:latin typeface="Calibri"/>
            </a:endParaRPr>
          </a:p>
          <a:p>
            <a:pPr lvl="0" algn="ctr" rtl="0">
              <a:lnSpc>
                <a:spcPct val="107000"/>
              </a:lnSpc>
              <a:defRPr/>
            </a:pPr>
            <a:endParaRPr lang="fr-FR" sz="2400" b="1" dirty="0">
              <a:solidFill>
                <a:prstClr val="white"/>
              </a:solidFill>
              <a:latin typeface="Calibri"/>
            </a:endParaRPr>
          </a:p>
          <a:p>
            <a:pPr lvl="0" algn="ctr" rtl="0">
              <a:lnSpc>
                <a:spcPct val="107000"/>
              </a:lnSpc>
              <a:defRPr/>
            </a:pPr>
            <a:r>
              <a:rPr lang="fr-FR" dirty="0">
                <a:solidFill>
                  <a:prstClr val="white"/>
                </a:solidFill>
                <a:latin typeface="Calibri"/>
              </a:rPr>
              <a:t>3 décembre, 2020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506B3B2-7C23-494A-8F23-5416C9AC7B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6986" y="5423335"/>
            <a:ext cx="3149403" cy="1514902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F5E6D59-FF1A-4DEC-8975-117894CF2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r>
              <a:rPr lang="fr-FR"/>
              <a:t>Brouillon V0</a:t>
            </a:r>
          </a:p>
        </p:txBody>
      </p:sp>
    </p:spTree>
    <p:extLst>
      <p:ext uri="{BB962C8B-B14F-4D97-AF65-F5344CB8AC3E}">
        <p14:creationId xmlns:p14="http://schemas.microsoft.com/office/powerpoint/2010/main" val="383491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>
            <a:extLst>
              <a:ext uri="{FF2B5EF4-FFF2-40B4-BE49-F238E27FC236}">
                <a16:creationId xmlns:a16="http://schemas.microsoft.com/office/drawing/2014/main" id="{AD7CD0B1-222F-40D6-A5F1-6DCA2F3588E7}"/>
              </a:ext>
            </a:extLst>
          </p:cNvPr>
          <p:cNvSpPr txBox="1"/>
          <p:nvPr/>
        </p:nvSpPr>
        <p:spPr>
          <a:xfrm>
            <a:off x="-577122" y="-3525878"/>
            <a:ext cx="9346702" cy="12130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endParaRPr lang="fr-FR" dirty="0"/>
          </a:p>
        </p:txBody>
      </p:sp>
      <p:pic>
        <p:nvPicPr>
          <p:cNvPr id="17" name="Picture 2" descr="COVID-19 : dernière mise à jour">
            <a:extLst>
              <a:ext uri="{FF2B5EF4-FFF2-40B4-BE49-F238E27FC236}">
                <a16:creationId xmlns:a16="http://schemas.microsoft.com/office/drawing/2014/main" id="{7D8AF025-6E6C-416F-AD53-8A959ECA6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1119" y="-14989"/>
            <a:ext cx="13392443" cy="697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4971" y="248323"/>
            <a:ext cx="4479072" cy="620013"/>
          </a:xfrm>
        </p:spPr>
        <p:txBody>
          <a:bodyPr>
            <a:normAutofit/>
          </a:bodyPr>
          <a:lstStyle/>
          <a:p>
            <a:pPr algn="l" rtl="0"/>
            <a:r>
              <a:rPr lang="en-GB" sz="2600" b="1" dirty="0">
                <a:solidFill>
                  <a:srgbClr val="404793"/>
                </a:solidFill>
              </a:rPr>
              <a:t>Un </a:t>
            </a:r>
            <a:r>
              <a:rPr lang="en-GB" sz="2600" b="1" dirty="0" err="1">
                <a:solidFill>
                  <a:srgbClr val="404793"/>
                </a:solidFill>
              </a:rPr>
              <a:t>contexte</a:t>
            </a:r>
            <a:r>
              <a:rPr lang="en-GB" sz="2600" b="1" dirty="0">
                <a:solidFill>
                  <a:srgbClr val="404793"/>
                </a:solidFill>
              </a:rPr>
              <a:t> nouveau</a:t>
            </a:r>
            <a:endParaRPr lang="en-GB" sz="2600" b="1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 algn="l" rtl="0"/>
            <a:r>
              <a:rPr lang="en-US" dirty="0"/>
              <a:t>1</a:t>
            </a:r>
          </a:p>
        </p:txBody>
      </p:sp>
      <p:pic>
        <p:nvPicPr>
          <p:cNvPr id="8" name="Picture 6" descr="A close up of a logo  Description automatically generated">
            <a:extLst>
              <a:ext uri="{FF2B5EF4-FFF2-40B4-BE49-F238E27FC236}">
                <a16:creationId xmlns:a16="http://schemas.microsoft.com/office/drawing/2014/main" id="{970D57E8-158A-8645-B558-3CC71E9577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5757"/>
            <a:ext cx="1728192" cy="382923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4597" y="5507340"/>
            <a:ext cx="3149403" cy="151490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EA52D24-0953-4260-BF2C-FB7F61F980BB}"/>
              </a:ext>
            </a:extLst>
          </p:cNvPr>
          <p:cNvSpPr/>
          <p:nvPr/>
        </p:nvSpPr>
        <p:spPr>
          <a:xfrm>
            <a:off x="510621" y="1189886"/>
            <a:ext cx="8089361" cy="428259"/>
          </a:xfrm>
          <a:prstGeom prst="rect">
            <a:avLst/>
          </a:prstGeom>
          <a:ln w="190500" cmpd="thinThick">
            <a:noFill/>
          </a:ln>
        </p:spPr>
        <p:txBody>
          <a:bodyPr wrap="square">
            <a:spAutoFit/>
          </a:bodyPr>
          <a:lstStyle/>
          <a:p>
            <a:pPr algn="l" rt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en-GB" sz="2200" dirty="0">
              <a:solidFill>
                <a:srgbClr val="404793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DD37167-3DC2-467E-A8BE-3D8F321C5CEB}"/>
              </a:ext>
            </a:extLst>
          </p:cNvPr>
          <p:cNvSpPr/>
          <p:nvPr/>
        </p:nvSpPr>
        <p:spPr>
          <a:xfrm>
            <a:off x="526005" y="911371"/>
            <a:ext cx="8089361" cy="5538952"/>
          </a:xfrm>
          <a:prstGeom prst="rect">
            <a:avLst/>
          </a:prstGeom>
          <a:ln w="190500" cmpd="thinThick">
            <a:noFill/>
          </a:ln>
        </p:spPr>
        <p:txBody>
          <a:bodyPr wrap="square">
            <a:spAutoFit/>
          </a:bodyPr>
          <a:lstStyle/>
          <a:p>
            <a:pPr algn="l" rt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6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 pandémie est un accélérateur</a:t>
            </a:r>
            <a:r>
              <a:rPr lang="en-GB" sz="2200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des tendances préexistantes:</a:t>
            </a:r>
          </a:p>
          <a:p>
            <a:pPr marL="342900" indent="-342900" algn="l" rt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GB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Digitalisation / Big data / Finance inclusive alternative à fin </a:t>
            </a:r>
            <a:r>
              <a:rPr lang="en-GB" dirty="0" err="1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d’impact</a:t>
            </a:r>
            <a:endParaRPr lang="en-GB" dirty="0">
              <a:solidFill>
                <a:srgbClr val="404793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l" rt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GB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Désintermédiation / intégration des PME dans les chaînes d'approvisionnement</a:t>
            </a:r>
          </a:p>
          <a:p>
            <a:pPr algn="l" rtl="0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GB" sz="2200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Mais aussi créé </a:t>
            </a:r>
            <a:r>
              <a:rPr lang="en-GB" sz="26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nouveaux besoins stratégiques</a:t>
            </a:r>
            <a:r>
              <a:rPr lang="en-GB" sz="2200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 algn="l" rt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GB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Reshoring et nearshoring: de nouvelles opportunités</a:t>
            </a:r>
          </a:p>
          <a:p>
            <a:pPr marL="342900" indent="-342900" algn="l" rt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GB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Réduire la dépendance aux importations, en particulier. dans des secteurs stratégiques</a:t>
            </a:r>
          </a:p>
          <a:p>
            <a:pPr algn="l" rtl="0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GB" sz="2200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 a </a:t>
            </a:r>
            <a:r>
              <a:rPr lang="en-GB" sz="2200" dirty="0" err="1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créé</a:t>
            </a:r>
            <a:r>
              <a:rPr lang="en-GB" sz="2200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une</a:t>
            </a:r>
            <a:r>
              <a:rPr lang="en-GB" sz="2200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plus grand </a:t>
            </a:r>
            <a:r>
              <a:rPr lang="en-GB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convergence</a:t>
            </a:r>
            <a:r>
              <a:rPr lang="en-GB" sz="2200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qui tend à:</a:t>
            </a:r>
          </a:p>
          <a:p>
            <a:pPr marL="342900" indent="-342900" algn="l" rtl="0">
              <a:lnSpc>
                <a:spcPct val="107000"/>
              </a:lnSpc>
              <a:buFontTx/>
              <a:buChar char="-"/>
            </a:pPr>
            <a:r>
              <a:rPr lang="en-GB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 économies plus résilientes</a:t>
            </a:r>
          </a:p>
          <a:p>
            <a:pPr marL="342900" indent="-342900" algn="l" rtl="0">
              <a:lnSpc>
                <a:spcPct val="107000"/>
              </a:lnSpc>
              <a:buFontTx/>
              <a:buChar char="-"/>
            </a:pPr>
            <a:r>
              <a:rPr lang="en-GB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 </a:t>
            </a:r>
            <a:r>
              <a:rPr lang="en-GB" dirty="0" err="1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découplage</a:t>
            </a:r>
            <a:r>
              <a:rPr lang="en-GB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la </a:t>
            </a:r>
            <a:r>
              <a:rPr lang="en-GB" dirty="0" err="1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croissance</a:t>
            </a:r>
            <a:r>
              <a:rPr lang="en-GB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et de la consummation </a:t>
            </a:r>
            <a:r>
              <a:rPr lang="en-GB" dirty="0" err="1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d’intrant</a:t>
            </a:r>
            <a:endParaRPr lang="en-GB" dirty="0">
              <a:solidFill>
                <a:srgbClr val="404793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l" rtl="0">
              <a:lnSpc>
                <a:spcPct val="107000"/>
              </a:lnSpc>
              <a:buFontTx/>
              <a:buChar char="-"/>
            </a:pPr>
            <a:r>
              <a:rPr lang="en-GB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Une </a:t>
            </a:r>
            <a:r>
              <a:rPr lang="en-GB" dirty="0" err="1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intégration</a:t>
            </a:r>
            <a:r>
              <a:rPr lang="en-GB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des principes de l'économie circulaire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30BCF70-4190-4BB1-A2AB-1D8CBEFCCEE2}"/>
              </a:ext>
            </a:extLst>
          </p:cNvPr>
          <p:cNvSpPr txBox="1"/>
          <p:nvPr/>
        </p:nvSpPr>
        <p:spPr>
          <a:xfrm>
            <a:off x="1657350" y="2286000"/>
            <a:ext cx="2914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fr-FR" dirty="0"/>
              <a:t>  </a:t>
            </a:r>
          </a:p>
          <a:p>
            <a:pPr algn="l" rtl="0"/>
            <a:r>
              <a:rPr lang="fr-FR" dirty="0"/>
              <a:t> 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708CCD8-9095-4646-9F7A-0BE1EBAA8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r>
              <a:rPr lang="fr-FR"/>
              <a:t>Brouillon V0</a:t>
            </a:r>
          </a:p>
        </p:txBody>
      </p:sp>
    </p:spTree>
    <p:extLst>
      <p:ext uri="{BB962C8B-B14F-4D97-AF65-F5344CB8AC3E}">
        <p14:creationId xmlns:p14="http://schemas.microsoft.com/office/powerpoint/2010/main" val="380783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>
            <a:extLst>
              <a:ext uri="{FF2B5EF4-FFF2-40B4-BE49-F238E27FC236}">
                <a16:creationId xmlns:a16="http://schemas.microsoft.com/office/drawing/2014/main" id="{AD7CD0B1-222F-40D6-A5F1-6DCA2F3588E7}"/>
              </a:ext>
            </a:extLst>
          </p:cNvPr>
          <p:cNvSpPr txBox="1"/>
          <p:nvPr/>
        </p:nvSpPr>
        <p:spPr>
          <a:xfrm>
            <a:off x="251520" y="2028865"/>
            <a:ext cx="2023598" cy="416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endParaRPr lang="fr-F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2033" y="162595"/>
            <a:ext cx="4479072" cy="620013"/>
          </a:xfrm>
        </p:spPr>
        <p:txBody>
          <a:bodyPr>
            <a:normAutofit/>
          </a:bodyPr>
          <a:lstStyle/>
          <a:p>
            <a:pPr algn="r" rtl="0"/>
            <a:r>
              <a:rPr lang="fr-FR" sz="2600" b="1" dirty="0">
                <a:solidFill>
                  <a:srgbClr val="404793"/>
                </a:solidFill>
              </a:rPr>
              <a:t>Les réponses de l’UE</a:t>
            </a:r>
            <a:endParaRPr lang="en-GB" sz="2600" b="1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 algn="l" rtl="0"/>
            <a:r>
              <a:rPr lang="en-US" dirty="0"/>
              <a:t>1</a:t>
            </a:r>
          </a:p>
        </p:txBody>
      </p:sp>
      <p:pic>
        <p:nvPicPr>
          <p:cNvPr id="8" name="Picture 6" descr="A close up of a logo  Description automatically generated">
            <a:extLst>
              <a:ext uri="{FF2B5EF4-FFF2-40B4-BE49-F238E27FC236}">
                <a16:creationId xmlns:a16="http://schemas.microsoft.com/office/drawing/2014/main" id="{970D57E8-158A-8645-B558-3CC71E9577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5757"/>
            <a:ext cx="1728192" cy="382923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4597" y="5507340"/>
            <a:ext cx="3149403" cy="151490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EA52D24-0953-4260-BF2C-FB7F61F980BB}"/>
              </a:ext>
            </a:extLst>
          </p:cNvPr>
          <p:cNvSpPr/>
          <p:nvPr/>
        </p:nvSpPr>
        <p:spPr>
          <a:xfrm>
            <a:off x="510621" y="932707"/>
            <a:ext cx="8089361" cy="428259"/>
          </a:xfrm>
          <a:prstGeom prst="rect">
            <a:avLst/>
          </a:prstGeom>
          <a:ln w="190500" cmpd="thinThick">
            <a:noFill/>
          </a:ln>
        </p:spPr>
        <p:txBody>
          <a:bodyPr wrap="square">
            <a:spAutoFit/>
          </a:bodyPr>
          <a:lstStyle/>
          <a:p>
            <a:pPr algn="l" rt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en-GB" sz="2200" dirty="0">
              <a:solidFill>
                <a:srgbClr val="404793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DD37167-3DC2-467E-A8BE-3D8F321C5CEB}"/>
              </a:ext>
            </a:extLst>
          </p:cNvPr>
          <p:cNvSpPr/>
          <p:nvPr/>
        </p:nvSpPr>
        <p:spPr>
          <a:xfrm>
            <a:off x="468853" y="1146990"/>
            <a:ext cx="3142037" cy="1298241"/>
          </a:xfrm>
          <a:prstGeom prst="rect">
            <a:avLst/>
          </a:prstGeom>
          <a:ln w="190500" cmpd="thinThick">
            <a:noFill/>
          </a:ln>
        </p:spPr>
        <p:txBody>
          <a:bodyPr wrap="square">
            <a:spAutoFit/>
          </a:bodyPr>
          <a:lstStyle/>
          <a:p>
            <a:pPr algn="l" rt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nouvelle stratégie PME</a:t>
            </a:r>
          </a:p>
          <a:p>
            <a:pPr algn="l" rt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en-GB" dirty="0">
              <a:solidFill>
                <a:srgbClr val="404793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en-GB" sz="2000" dirty="0">
              <a:solidFill>
                <a:srgbClr val="404793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30BCF70-4190-4BB1-A2AB-1D8CBEFCCEE2}"/>
              </a:ext>
            </a:extLst>
          </p:cNvPr>
          <p:cNvSpPr txBox="1"/>
          <p:nvPr/>
        </p:nvSpPr>
        <p:spPr>
          <a:xfrm>
            <a:off x="1657350" y="2671759"/>
            <a:ext cx="2914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fr-FR" dirty="0"/>
              <a:t> </a:t>
            </a:r>
          </a:p>
          <a:p>
            <a:pPr algn="l" rtl="0"/>
            <a:r>
              <a:rPr lang="fr-FR" dirty="0"/>
              <a:t> </a:t>
            </a:r>
          </a:p>
        </p:txBody>
      </p:sp>
      <p:pic>
        <p:nvPicPr>
          <p:cNvPr id="2050" name="Picture 2" descr="EU SME Strategy for a Sustainable and Digital Europe - Aeneas : Aeneas">
            <a:extLst>
              <a:ext uri="{FF2B5EF4-FFF2-40B4-BE49-F238E27FC236}">
                <a16:creationId xmlns:a16="http://schemas.microsoft.com/office/drawing/2014/main" id="{BE27A62D-215E-420B-9FC9-783A8C2EE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59" y="1597779"/>
            <a:ext cx="3142037" cy="163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 new SME strategy: For an inclusive SME strategy at EU level |  Cooperatives Europe">
            <a:extLst>
              <a:ext uri="{FF2B5EF4-FFF2-40B4-BE49-F238E27FC236}">
                <a16:creationId xmlns:a16="http://schemas.microsoft.com/office/drawing/2014/main" id="{B4F41F56-9A02-4361-923B-663BB9DF9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769" y="1469407"/>
            <a:ext cx="3131346" cy="1916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C320BC0-3F4F-4076-9841-7AA5CCD45F17}"/>
              </a:ext>
            </a:extLst>
          </p:cNvPr>
          <p:cNvSpPr/>
          <p:nvPr/>
        </p:nvSpPr>
        <p:spPr>
          <a:xfrm>
            <a:off x="4843627" y="1142229"/>
            <a:ext cx="3813500" cy="1364156"/>
          </a:xfrm>
          <a:prstGeom prst="rect">
            <a:avLst/>
          </a:prstGeom>
          <a:ln w="190500" cmpd="thinThick">
            <a:noFill/>
          </a:ln>
        </p:spPr>
        <p:txBody>
          <a:bodyPr wrap="square">
            <a:spAutoFit/>
          </a:bodyPr>
          <a:lstStyle/>
          <a:p>
            <a:pPr algn="l" rt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nouvelle stratégie industrielle</a:t>
            </a:r>
          </a:p>
          <a:p>
            <a:pPr algn="l" rt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en-GB" sz="2200" dirty="0">
              <a:solidFill>
                <a:srgbClr val="404793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en-GB" sz="2000" dirty="0">
              <a:solidFill>
                <a:srgbClr val="404793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54" name="Picture 6" descr="European Commission's green deal scheme">
            <a:extLst>
              <a:ext uri="{FF2B5EF4-FFF2-40B4-BE49-F238E27FC236}">
                <a16:creationId xmlns:a16="http://schemas.microsoft.com/office/drawing/2014/main" id="{6BF0363B-DCD5-4EE3-B62B-D5B18B0D0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341" y="5137463"/>
            <a:ext cx="3386138" cy="151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C785FD8-27DE-43A0-A6B9-2FB5A5794249}"/>
              </a:ext>
            </a:extLst>
          </p:cNvPr>
          <p:cNvSpPr/>
          <p:nvPr/>
        </p:nvSpPr>
        <p:spPr>
          <a:xfrm>
            <a:off x="2907263" y="4642692"/>
            <a:ext cx="3142037" cy="1430071"/>
          </a:xfrm>
          <a:prstGeom prst="rect">
            <a:avLst/>
          </a:prstGeom>
          <a:ln w="190500" cmpd="thinThick">
            <a:noFill/>
          </a:ln>
        </p:spPr>
        <p:txBody>
          <a:bodyPr wrap="square">
            <a:spAutoFit/>
          </a:bodyPr>
          <a:lstStyle/>
          <a:p>
            <a:pPr algn="l" rt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200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 pacte vert de l'UE</a:t>
            </a:r>
          </a:p>
          <a:p>
            <a:pPr algn="l" rt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en-GB" sz="2200" dirty="0">
              <a:solidFill>
                <a:srgbClr val="404793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en-GB" sz="2000" dirty="0">
              <a:solidFill>
                <a:srgbClr val="404793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ercle : creux 2">
            <a:extLst>
              <a:ext uri="{FF2B5EF4-FFF2-40B4-BE49-F238E27FC236}">
                <a16:creationId xmlns:a16="http://schemas.microsoft.com/office/drawing/2014/main" id="{DFB1F247-E31C-46C9-A547-1D3C95108A3F}"/>
              </a:ext>
            </a:extLst>
          </p:cNvPr>
          <p:cNvSpPr/>
          <p:nvPr/>
        </p:nvSpPr>
        <p:spPr>
          <a:xfrm>
            <a:off x="1771650" y="1046821"/>
            <a:ext cx="4950779" cy="4739614"/>
          </a:xfrm>
          <a:prstGeom prst="donut">
            <a:avLst>
              <a:gd name="adj" fmla="val 17982"/>
            </a:avLst>
          </a:prstGeom>
          <a:solidFill>
            <a:srgbClr val="4DFC24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46AE34-12A0-44F4-8EF1-968248C3BB87}"/>
              </a:ext>
            </a:extLst>
          </p:cNvPr>
          <p:cNvSpPr/>
          <p:nvPr/>
        </p:nvSpPr>
        <p:spPr>
          <a:xfrm>
            <a:off x="194368" y="932519"/>
            <a:ext cx="3634680" cy="2502941"/>
          </a:xfrm>
          <a:prstGeom prst="rect">
            <a:avLst/>
          </a:prstGeom>
          <a:noFill/>
          <a:ln w="155575" cmpd="thickThin">
            <a:solidFill>
              <a:schemeClr val="accent1">
                <a:shade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49A272-F03B-49AA-A46D-0747C8E3FEE9}"/>
              </a:ext>
            </a:extLst>
          </p:cNvPr>
          <p:cNvSpPr/>
          <p:nvPr/>
        </p:nvSpPr>
        <p:spPr>
          <a:xfrm>
            <a:off x="4718744" y="942046"/>
            <a:ext cx="3634680" cy="2502941"/>
          </a:xfrm>
          <a:prstGeom prst="rect">
            <a:avLst/>
          </a:prstGeom>
          <a:noFill/>
          <a:ln w="155575" cmpd="thickThin">
            <a:solidFill>
              <a:schemeClr val="accent1">
                <a:shade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6461790-58A1-40B6-823C-7B945675AC53}"/>
              </a:ext>
            </a:extLst>
          </p:cNvPr>
          <p:cNvSpPr/>
          <p:nvPr/>
        </p:nvSpPr>
        <p:spPr>
          <a:xfrm>
            <a:off x="2599430" y="4440791"/>
            <a:ext cx="3634680" cy="2421786"/>
          </a:xfrm>
          <a:prstGeom prst="rect">
            <a:avLst/>
          </a:prstGeom>
          <a:noFill/>
          <a:ln w="155575" cmpd="thickThin">
            <a:solidFill>
              <a:schemeClr val="accent1">
                <a:shade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F07A6A41-4FE4-4DD7-9A62-EF4FB4B28E5F}"/>
              </a:ext>
            </a:extLst>
          </p:cNvPr>
          <p:cNvSpPr/>
          <p:nvPr/>
        </p:nvSpPr>
        <p:spPr>
          <a:xfrm>
            <a:off x="2677141" y="2200917"/>
            <a:ext cx="3100661" cy="2421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6C71B49-02EE-4EC1-946B-65F441BC7820}"/>
              </a:ext>
            </a:extLst>
          </p:cNvPr>
          <p:cNvSpPr/>
          <p:nvPr/>
        </p:nvSpPr>
        <p:spPr>
          <a:xfrm>
            <a:off x="3064432" y="2632811"/>
            <a:ext cx="2341898" cy="1559209"/>
          </a:xfrm>
          <a:prstGeom prst="rect">
            <a:avLst/>
          </a:prstGeom>
          <a:solidFill>
            <a:schemeClr val="bg1"/>
          </a:solidFill>
          <a:ln w="190500" cmpd="thinThick">
            <a:noFill/>
          </a:ln>
        </p:spPr>
        <p:txBody>
          <a:bodyPr wrap="square">
            <a:spAutoFit/>
          </a:bodyPr>
          <a:lstStyle/>
          <a:p>
            <a:pPr algn="ctr" rt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solidFill>
                  <a:srgbClr val="FF0000"/>
                </a:solidFill>
              </a:rPr>
              <a:t>Mieux répondre aux besoins des populations, créer une meilleure résilience et garantir la compétitivité</a:t>
            </a:r>
            <a:endParaRPr lang="en-GB" b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7462D0F-40B8-4036-A887-7F6106892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r>
              <a:rPr lang="fr-FR"/>
              <a:t>Brouillon V0</a:t>
            </a:r>
          </a:p>
        </p:txBody>
      </p:sp>
    </p:spTree>
    <p:extLst>
      <p:ext uri="{BB962C8B-B14F-4D97-AF65-F5344CB8AC3E}">
        <p14:creationId xmlns:p14="http://schemas.microsoft.com/office/powerpoint/2010/main" val="420888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4659" y="460993"/>
            <a:ext cx="3440691" cy="620013"/>
          </a:xfrm>
        </p:spPr>
        <p:txBody>
          <a:bodyPr>
            <a:normAutofit/>
          </a:bodyPr>
          <a:lstStyle/>
          <a:p>
            <a:pPr algn="l" rtl="0"/>
            <a:r>
              <a:rPr lang="fr-FR" sz="2600" b="1" dirty="0">
                <a:solidFill>
                  <a:srgbClr val="404793"/>
                </a:solidFill>
              </a:rPr>
              <a:t>Les retours des </a:t>
            </a:r>
            <a:r>
              <a:rPr lang="fr-FR" sz="2600" b="1" dirty="0" err="1">
                <a:solidFill>
                  <a:srgbClr val="404793"/>
                </a:solidFill>
              </a:rPr>
              <a:t>GdT</a:t>
            </a:r>
            <a:endParaRPr lang="fr-FR" sz="2600" b="1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 algn="l" rtl="0"/>
            <a:r>
              <a:rPr lang="en-US" dirty="0"/>
              <a:t>1</a:t>
            </a:r>
          </a:p>
        </p:txBody>
      </p:sp>
      <p:pic>
        <p:nvPicPr>
          <p:cNvPr id="8" name="Picture 6" descr="A close up of a logo  Description automatically generated">
            <a:extLst>
              <a:ext uri="{FF2B5EF4-FFF2-40B4-BE49-F238E27FC236}">
                <a16:creationId xmlns:a16="http://schemas.microsoft.com/office/drawing/2014/main" id="{970D57E8-158A-8645-B558-3CC71E9577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5757"/>
            <a:ext cx="1728192" cy="382923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4597" y="5507340"/>
            <a:ext cx="3149403" cy="151490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EA52D24-0953-4260-BF2C-FB7F61F980BB}"/>
              </a:ext>
            </a:extLst>
          </p:cNvPr>
          <p:cNvSpPr/>
          <p:nvPr/>
        </p:nvSpPr>
        <p:spPr>
          <a:xfrm>
            <a:off x="357188" y="1604681"/>
            <a:ext cx="8523015" cy="4163256"/>
          </a:xfrm>
          <a:prstGeom prst="rect">
            <a:avLst/>
          </a:prstGeom>
          <a:ln w="190500" cmpd="thinThick">
            <a:noFill/>
          </a:ln>
        </p:spPr>
        <p:txBody>
          <a:bodyPr wrap="square">
            <a:spAutoFit/>
          </a:bodyPr>
          <a:lstStyle/>
          <a:p>
            <a:pPr marL="342900" indent="-342900" algn="l" rtl="0">
              <a:lnSpc>
                <a:spcPct val="107000"/>
              </a:lnSpc>
              <a:spcBef>
                <a:spcPts val="24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200" b="1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 PME et la </a:t>
            </a:r>
            <a:r>
              <a:rPr lang="en-GB" sz="2200" b="1" dirty="0" err="1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numérisation</a:t>
            </a:r>
            <a:r>
              <a:rPr lang="en-GB" sz="2200" b="1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sont</a:t>
            </a:r>
            <a:r>
              <a:rPr lang="en-GB" sz="2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prioritaires</a:t>
            </a:r>
            <a:endParaRPr lang="en-GB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l" rtl="0">
              <a:lnSpc>
                <a:spcPct val="107000"/>
              </a:lnSpc>
              <a:spcBef>
                <a:spcPts val="24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200" b="1" dirty="0">
                <a:solidFill>
                  <a:srgbClr val="404793">
                    <a:alpha val="90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Internationalisation / finance alternative "</a:t>
            </a:r>
            <a:r>
              <a:rPr lang="en-GB" sz="2200" b="1" dirty="0" err="1">
                <a:solidFill>
                  <a:srgbClr val="FF0000">
                    <a:alpha val="90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confirmées</a:t>
            </a:r>
            <a:r>
              <a:rPr lang="en-GB" sz="2200" b="1" dirty="0">
                <a:solidFill>
                  <a:srgbClr val="404793">
                    <a:alpha val="90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 </a:t>
            </a:r>
          </a:p>
          <a:p>
            <a:pPr marL="342900" indent="-342900" algn="l" rtl="0">
              <a:lnSpc>
                <a:spcPct val="107000"/>
              </a:lnSpc>
              <a:spcBef>
                <a:spcPts val="24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200" b="1" dirty="0">
                <a:solidFill>
                  <a:srgbClr val="404793">
                    <a:alpha val="90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 dialogue national et la gouvernance sont plus </a:t>
            </a:r>
            <a:r>
              <a:rPr lang="en-GB" sz="2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inclusifs</a:t>
            </a:r>
            <a:endParaRPr lang="en-GB" sz="2200" b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l" rtl="0">
              <a:lnSpc>
                <a:spcPct val="107000"/>
              </a:lnSpc>
              <a:spcBef>
                <a:spcPts val="24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200" b="1" dirty="0">
                <a:solidFill>
                  <a:srgbClr val="404793">
                    <a:alpha val="80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Une </a:t>
            </a:r>
            <a:r>
              <a:rPr lang="en-GB" sz="2200" b="1" dirty="0">
                <a:solidFill>
                  <a:srgbClr val="FF0000">
                    <a:alpha val="80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adoption plus </a:t>
            </a:r>
            <a:r>
              <a:rPr lang="en-GB" sz="2200" b="1" dirty="0" err="1">
                <a:solidFill>
                  <a:srgbClr val="FF0000">
                    <a:alpha val="80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rapide</a:t>
            </a:r>
            <a:r>
              <a:rPr lang="en-GB" sz="2200" b="1" dirty="0">
                <a:solidFill>
                  <a:srgbClr val="404793">
                    <a:alpha val="80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des politiques et </a:t>
            </a:r>
            <a:r>
              <a:rPr lang="en-GB" sz="2200" b="1" dirty="0" err="1">
                <a:solidFill>
                  <a:srgbClr val="404793">
                    <a:alpha val="80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réglementations</a:t>
            </a:r>
            <a:endParaRPr lang="en-GB" sz="2200" b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l" rtl="0">
              <a:lnSpc>
                <a:spcPct val="107000"/>
              </a:lnSpc>
              <a:spcBef>
                <a:spcPts val="24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Nearshoring UE</a:t>
            </a:r>
            <a:r>
              <a:rPr lang="en-GB" sz="2200" b="1" dirty="0">
                <a:solidFill>
                  <a:srgbClr val="404793">
                    <a:alpha val="70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GB" sz="2200" b="1" dirty="0" err="1">
                <a:solidFill>
                  <a:srgbClr val="404793">
                    <a:alpha val="70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tendances</a:t>
            </a:r>
            <a:r>
              <a:rPr lang="en-GB" sz="2200" b="1" dirty="0">
                <a:solidFill>
                  <a:srgbClr val="404793">
                    <a:alpha val="70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200" b="1" dirty="0" err="1">
                <a:solidFill>
                  <a:srgbClr val="404793">
                    <a:alpha val="70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suscitant</a:t>
            </a:r>
            <a:r>
              <a:rPr lang="en-GB" sz="2200" b="1" dirty="0">
                <a:solidFill>
                  <a:srgbClr val="404793">
                    <a:alpha val="70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un </a:t>
            </a:r>
            <a:r>
              <a:rPr lang="en-GB" sz="2200" b="1" dirty="0" err="1">
                <a:solidFill>
                  <a:srgbClr val="404793">
                    <a:alpha val="70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véritable</a:t>
            </a:r>
            <a:r>
              <a:rPr lang="en-GB" sz="2200" b="1" dirty="0">
                <a:solidFill>
                  <a:srgbClr val="404793">
                    <a:alpha val="70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200" b="1" dirty="0" err="1">
                <a:solidFill>
                  <a:srgbClr val="404793">
                    <a:alpha val="70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intérêt</a:t>
            </a:r>
            <a:endParaRPr lang="en-GB" sz="2200" b="1" dirty="0">
              <a:solidFill>
                <a:srgbClr val="404793">
                  <a:alpha val="70000"/>
                </a:srgb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l" rtl="0">
              <a:lnSpc>
                <a:spcPct val="107000"/>
              </a:lnSpc>
              <a:spcBef>
                <a:spcPts val="24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Afrique</a:t>
            </a:r>
            <a:r>
              <a:rPr lang="en-GB" sz="2200" b="1" dirty="0">
                <a:solidFill>
                  <a:srgbClr val="404793">
                    <a:alpha val="60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un marché </a:t>
            </a:r>
            <a:r>
              <a:rPr lang="en-GB" sz="2200" b="1" dirty="0" err="1">
                <a:solidFill>
                  <a:srgbClr val="404793">
                    <a:alpha val="60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</a:t>
            </a:r>
            <a:r>
              <a:rPr lang="en-GB" sz="2200" b="1" dirty="0">
                <a:solidFill>
                  <a:srgbClr val="404793">
                    <a:alpha val="60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200" b="1" dirty="0" err="1">
                <a:solidFill>
                  <a:srgbClr val="404793">
                    <a:alpha val="60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croissance</a:t>
            </a:r>
            <a:r>
              <a:rPr lang="en-GB" sz="2200" b="1" dirty="0">
                <a:solidFill>
                  <a:srgbClr val="404793">
                    <a:alpha val="60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mais…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15AABDB-CF7B-4FB1-BCF3-C182D80F0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r>
              <a:rPr lang="fr-FR"/>
              <a:t>Brouillon V0</a:t>
            </a:r>
          </a:p>
        </p:txBody>
      </p:sp>
    </p:spTree>
    <p:extLst>
      <p:ext uri="{BB962C8B-B14F-4D97-AF65-F5344CB8AC3E}">
        <p14:creationId xmlns:p14="http://schemas.microsoft.com/office/powerpoint/2010/main" val="114470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758CBBA-2489-4B9D-9594-794D88364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0883" y="0"/>
            <a:ext cx="10815145" cy="701992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BCC8893-E3E0-4810-B46E-DE977920359F}"/>
              </a:ext>
            </a:extLst>
          </p:cNvPr>
          <p:cNvSpPr txBox="1"/>
          <p:nvPr/>
        </p:nvSpPr>
        <p:spPr>
          <a:xfrm>
            <a:off x="4700580" y="452760"/>
            <a:ext cx="430398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-FR" sz="3500" b="1" dirty="0">
                <a:solidFill>
                  <a:schemeClr val="bg1"/>
                </a:solidFill>
              </a:rPr>
              <a:t>ACTIVITÉS SUGGÉRÉES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0F4BCED5-6D7F-4848-94E2-CA8534E0C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r>
              <a:rPr lang="fr-FR"/>
              <a:t>Brouillon V0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44BB2D8-A2F7-41A1-A2D3-7C2A324AA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42490-17C2-EE46-9E44-F225CBA33400}" type="slidenum">
              <a:rPr lang="fr-FR" smtClean="0"/>
              <a:pPr algn="l" rtl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067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 close up of a logo  Description automatically generated">
            <a:extLst>
              <a:ext uri="{FF2B5EF4-FFF2-40B4-BE49-F238E27FC236}">
                <a16:creationId xmlns:a16="http://schemas.microsoft.com/office/drawing/2014/main" id="{2AEE8C9D-633B-470C-8703-80ABE8FC2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5757"/>
            <a:ext cx="1728192" cy="382923"/>
          </a:xfrm>
          <a:prstGeom prst="rect">
            <a:avLst/>
          </a:prstGeom>
        </p:spPr>
      </p:pic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FB66A250-3D65-47D2-AC78-17A248EF425E}"/>
              </a:ext>
            </a:extLst>
          </p:cNvPr>
          <p:cNvSpPr/>
          <p:nvPr/>
        </p:nvSpPr>
        <p:spPr>
          <a:xfrm>
            <a:off x="3471874" y="1006804"/>
            <a:ext cx="2000250" cy="705781"/>
          </a:xfrm>
          <a:prstGeom prst="roundRect">
            <a:avLst/>
          </a:prstGeom>
          <a:solidFill>
            <a:schemeClr val="accent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fr-FR" dirty="0" err="1">
                <a:solidFill>
                  <a:srgbClr val="404793"/>
                </a:solidFill>
              </a:rPr>
              <a:t>Résultats</a:t>
            </a:r>
            <a:r>
              <a:rPr lang="fr-FR" dirty="0">
                <a:solidFill>
                  <a:srgbClr val="404793"/>
                </a:solidFill>
              </a:rPr>
              <a:t> du dialogue national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72635E0E-61B8-4157-B0A1-B875FC4B3F0C}"/>
              </a:ext>
            </a:extLst>
          </p:cNvPr>
          <p:cNvSpPr/>
          <p:nvPr/>
        </p:nvSpPr>
        <p:spPr>
          <a:xfrm>
            <a:off x="2366963" y="220991"/>
            <a:ext cx="2000250" cy="705781"/>
          </a:xfrm>
          <a:prstGeom prst="round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Stratégies UE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650D6178-BB62-4A3A-8B8B-659F5F5086D5}"/>
              </a:ext>
            </a:extLst>
          </p:cNvPr>
          <p:cNvSpPr/>
          <p:nvPr/>
        </p:nvSpPr>
        <p:spPr>
          <a:xfrm>
            <a:off x="4633920" y="216229"/>
            <a:ext cx="2000250" cy="705781"/>
          </a:xfrm>
          <a:prstGeom prst="round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Plans d'action nationaux de l'UE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0A5422A0-D80E-4B07-9B2B-24433C95C6D4}"/>
              </a:ext>
            </a:extLst>
          </p:cNvPr>
          <p:cNvSpPr/>
          <p:nvPr/>
        </p:nvSpPr>
        <p:spPr>
          <a:xfrm>
            <a:off x="5734062" y="1016787"/>
            <a:ext cx="2000250" cy="705781"/>
          </a:xfrm>
          <a:prstGeom prst="roundRect">
            <a:avLst/>
          </a:prstGeom>
          <a:solidFill>
            <a:schemeClr val="accent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fr-FR" dirty="0">
                <a:solidFill>
                  <a:srgbClr val="404793"/>
                </a:solidFill>
              </a:rPr>
              <a:t>Enseignements</a:t>
            </a:r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5216E030-5CB8-462E-80EF-757D3B1E58B7}"/>
              </a:ext>
            </a:extLst>
          </p:cNvPr>
          <p:cNvSpPr/>
          <p:nvPr/>
        </p:nvSpPr>
        <p:spPr>
          <a:xfrm>
            <a:off x="1209686" y="1021092"/>
            <a:ext cx="2000250" cy="705781"/>
          </a:xfrm>
          <a:prstGeom prst="roundRect">
            <a:avLst/>
          </a:prstGeom>
          <a:solidFill>
            <a:schemeClr val="accent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404793"/>
                </a:solidFill>
              </a:rPr>
              <a:t>Réponses nationales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8EE8DBF-3D33-4DB7-A946-3036F6A77899}"/>
              </a:ext>
            </a:extLst>
          </p:cNvPr>
          <p:cNvSpPr/>
          <p:nvPr/>
        </p:nvSpPr>
        <p:spPr>
          <a:xfrm>
            <a:off x="1680063" y="2267460"/>
            <a:ext cx="2119252" cy="367216"/>
          </a:xfrm>
          <a:prstGeom prst="rect">
            <a:avLst/>
          </a:prstGeom>
          <a:ln w="190500" cmpd="thinThick">
            <a:noFill/>
          </a:ln>
        </p:spPr>
        <p:txBody>
          <a:bodyPr wrap="square">
            <a:spAutoFit/>
          </a:bodyPr>
          <a:lstStyle/>
          <a:p>
            <a:pPr algn="ctr" rt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b="1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Nouvelles activités</a:t>
            </a:r>
            <a:endParaRPr lang="en-GB" dirty="0">
              <a:solidFill>
                <a:srgbClr val="404793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B098C40-37A6-4A30-97BF-9E085ABDFF9F}"/>
              </a:ext>
            </a:extLst>
          </p:cNvPr>
          <p:cNvSpPr/>
          <p:nvPr/>
        </p:nvSpPr>
        <p:spPr>
          <a:xfrm>
            <a:off x="6121009" y="2268421"/>
            <a:ext cx="2524101" cy="367216"/>
          </a:xfrm>
          <a:prstGeom prst="rect">
            <a:avLst/>
          </a:prstGeom>
          <a:ln w="190500" cmpd="thinThick">
            <a:noFill/>
          </a:ln>
        </p:spPr>
        <p:txBody>
          <a:bodyPr wrap="square">
            <a:spAutoFit/>
          </a:bodyPr>
          <a:lstStyle/>
          <a:p>
            <a:pPr algn="ctr" rt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b="1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Activités 2020 </a:t>
            </a:r>
            <a:r>
              <a:rPr lang="en-GB" sz="1400" b="1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(suite)</a:t>
            </a:r>
            <a:endParaRPr lang="en-GB" sz="1400" dirty="0">
              <a:solidFill>
                <a:srgbClr val="404793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Ava Young: Pianiste | Piano | Musique Classique | Concert | Düsseldorf">
            <a:extLst>
              <a:ext uri="{FF2B5EF4-FFF2-40B4-BE49-F238E27FC236}">
                <a16:creationId xmlns:a16="http://schemas.microsoft.com/office/drawing/2014/main" id="{51761EE1-75E1-4FA9-9C83-037A21929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1" y="1641150"/>
            <a:ext cx="6934182" cy="64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1B414F0F-36CD-4C8F-9C9A-DBBF829E1B78}"/>
              </a:ext>
            </a:extLst>
          </p:cNvPr>
          <p:cNvSpPr/>
          <p:nvPr/>
        </p:nvSpPr>
        <p:spPr>
          <a:xfrm>
            <a:off x="6225669" y="2879382"/>
            <a:ext cx="2524102" cy="3362011"/>
          </a:xfrm>
          <a:prstGeom prst="rect">
            <a:avLst/>
          </a:prstGeom>
          <a:ln w="190500" cmpd="thinThick">
            <a:noFill/>
          </a:ln>
        </p:spPr>
        <p:txBody>
          <a:bodyPr wrap="square">
            <a:spAutoFit/>
          </a:bodyPr>
          <a:lstStyle/>
          <a:p>
            <a:pPr algn="l" rt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dirty="0" err="1">
                <a:solidFill>
                  <a:srgbClr val="404793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Feuilles</a:t>
            </a:r>
            <a:r>
              <a:rPr lang="en-GB" dirty="0">
                <a:solidFill>
                  <a:srgbClr val="404793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de route</a:t>
            </a:r>
          </a:p>
          <a:p>
            <a:pPr algn="l" rt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dirty="0" err="1">
                <a:solidFill>
                  <a:srgbClr val="404793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Covid</a:t>
            </a:r>
            <a:r>
              <a:rPr lang="en-GB" dirty="0">
                <a:solidFill>
                  <a:srgbClr val="404793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/ base de données</a:t>
            </a:r>
          </a:p>
          <a:p>
            <a:pPr algn="l" rt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rgbClr val="404793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Réaliser des missions de sandbox / </a:t>
            </a:r>
            <a:r>
              <a:rPr lang="en-GB" dirty="0" err="1">
                <a:solidFill>
                  <a:srgbClr val="404793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garanties</a:t>
            </a:r>
            <a:endParaRPr lang="en-GB" dirty="0">
              <a:solidFill>
                <a:srgbClr val="404793"/>
              </a:solidFill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rgbClr val="404793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Conférence à mi-parcours en avril (si possible)</a:t>
            </a:r>
          </a:p>
          <a:p>
            <a:pPr algn="l" rt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rgbClr val="404793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Continuer à soutenir la plateforme régionale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F07B181-752E-4F71-B3D7-F6B9287B38C9}"/>
              </a:ext>
            </a:extLst>
          </p:cNvPr>
          <p:cNvSpPr/>
          <p:nvPr/>
        </p:nvSpPr>
        <p:spPr>
          <a:xfrm>
            <a:off x="475396" y="3810112"/>
            <a:ext cx="2681490" cy="2585323"/>
          </a:xfrm>
          <a:prstGeom prst="rect">
            <a:avLst/>
          </a:prstGeom>
          <a:ln w="190500" cmpd="thinThick">
            <a:noFill/>
          </a:ln>
        </p:spPr>
        <p:txBody>
          <a:bodyPr wrap="square">
            <a:spAutoFit/>
          </a:bodyPr>
          <a:lstStyle/>
          <a:p>
            <a:pPr algn="l" rtl="0"/>
            <a:r>
              <a:rPr lang="en-GB" dirty="0">
                <a:solidFill>
                  <a:srgbClr val="404793"/>
                </a:solidFill>
              </a:rPr>
              <a:t>Tirer parti de la technologie numérique</a:t>
            </a:r>
          </a:p>
          <a:p>
            <a:pPr algn="l" rtl="0"/>
            <a:r>
              <a:rPr lang="en-GB" dirty="0">
                <a:solidFill>
                  <a:srgbClr val="404793"/>
                </a:solidFill>
              </a:rPr>
              <a:t>Pour capturer de </a:t>
            </a:r>
            <a:r>
              <a:rPr lang="en-GB" b="1" dirty="0" err="1">
                <a:solidFill>
                  <a:srgbClr val="404793"/>
                </a:solidFill>
              </a:rPr>
              <a:t>nouvelles</a:t>
            </a:r>
            <a:r>
              <a:rPr lang="en-GB" b="1" dirty="0">
                <a:solidFill>
                  <a:srgbClr val="404793"/>
                </a:solidFill>
              </a:rPr>
              <a:t> opportunités</a:t>
            </a:r>
          </a:p>
          <a:p>
            <a:pPr algn="l" rtl="0"/>
            <a:endParaRPr lang="fr-FR" dirty="0">
              <a:solidFill>
                <a:srgbClr val="404793"/>
              </a:solidFill>
            </a:endParaRPr>
          </a:p>
          <a:p>
            <a:pPr algn="l" rtl="0"/>
            <a:r>
              <a:rPr lang="en-GB" dirty="0">
                <a:solidFill>
                  <a:srgbClr val="404793"/>
                </a:solidFill>
              </a:rPr>
              <a:t>Profiter des changements </a:t>
            </a:r>
            <a:r>
              <a:rPr lang="en-GB" b="1" dirty="0">
                <a:solidFill>
                  <a:srgbClr val="404793"/>
                </a:solidFill>
              </a:rPr>
              <a:t>Chaînes de valeur mondiales</a:t>
            </a:r>
            <a:r>
              <a:rPr lang="en-GB" dirty="0">
                <a:solidFill>
                  <a:srgbClr val="404793"/>
                </a:solidFill>
              </a:rPr>
              <a:t> et </a:t>
            </a:r>
            <a:r>
              <a:rPr lang="en-GB" b="1" dirty="0">
                <a:solidFill>
                  <a:srgbClr val="404793"/>
                </a:solidFill>
              </a:rPr>
              <a:t>marchés émergents</a:t>
            </a:r>
            <a:endParaRPr lang="fr-FR" b="1" dirty="0">
              <a:solidFill>
                <a:srgbClr val="404793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A9C74E4-97CD-4346-94DC-FFAC70A8921F}"/>
              </a:ext>
            </a:extLst>
          </p:cNvPr>
          <p:cNvSpPr/>
          <p:nvPr/>
        </p:nvSpPr>
        <p:spPr>
          <a:xfrm>
            <a:off x="3162889" y="3841245"/>
            <a:ext cx="2524102" cy="2680927"/>
          </a:xfrm>
          <a:prstGeom prst="rect">
            <a:avLst/>
          </a:prstGeom>
          <a:ln w="190500" cmpd="thinThick">
            <a:noFill/>
          </a:ln>
        </p:spPr>
        <p:txBody>
          <a:bodyPr wrap="square">
            <a:spAutoFit/>
          </a:bodyPr>
          <a:lstStyle/>
          <a:p>
            <a:pPr algn="l" rt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rgbClr val="404793"/>
                </a:solidFill>
                <a:latin typeface="+mj-lt"/>
                <a:cs typeface="Arial" panose="020B0604020202020204" pitchFamily="34" charset="0"/>
              </a:rPr>
              <a:t>Faciliter </a:t>
            </a:r>
            <a:r>
              <a:rPr lang="en-GB" dirty="0" err="1">
                <a:solidFill>
                  <a:srgbClr val="404793"/>
                </a:solidFill>
                <a:latin typeface="+mj-lt"/>
                <a:cs typeface="Arial" panose="020B0604020202020204" pitchFamily="34" charset="0"/>
              </a:rPr>
              <a:t>l'accès</a:t>
            </a:r>
            <a:r>
              <a:rPr lang="en-GB" dirty="0">
                <a:solidFill>
                  <a:srgbClr val="404793"/>
                </a:solidFill>
                <a:latin typeface="+mj-lt"/>
                <a:cs typeface="Arial" panose="020B0604020202020204" pitchFamily="34" charset="0"/>
              </a:rPr>
              <a:t> à la </a:t>
            </a:r>
            <a:r>
              <a:rPr lang="en-GB" b="1" dirty="0">
                <a:solidFill>
                  <a:srgbClr val="404793"/>
                </a:solidFill>
                <a:latin typeface="+mj-lt"/>
                <a:cs typeface="Arial" panose="020B0604020202020204" pitchFamily="34" charset="0"/>
              </a:rPr>
              <a:t>finance inclusive / alternative à fin </a:t>
            </a:r>
            <a:r>
              <a:rPr lang="en-GB" b="1" dirty="0" err="1">
                <a:solidFill>
                  <a:srgbClr val="404793"/>
                </a:solidFill>
                <a:latin typeface="+mj-lt"/>
                <a:cs typeface="Arial" panose="020B0604020202020204" pitchFamily="34" charset="0"/>
              </a:rPr>
              <a:t>d’impact</a:t>
            </a:r>
            <a:endParaRPr lang="en-GB" b="1" dirty="0">
              <a:solidFill>
                <a:srgbClr val="404793"/>
              </a:solidFill>
              <a:latin typeface="+mj-lt"/>
              <a:cs typeface="Arial" panose="020B0604020202020204" pitchFamily="34" charset="0"/>
            </a:endParaRPr>
          </a:p>
          <a:p>
            <a:pPr algn="l" rtl="0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GB" b="1" dirty="0">
                <a:solidFill>
                  <a:srgbClr val="404793"/>
                </a:solidFill>
                <a:latin typeface="+mj-lt"/>
                <a:cs typeface="Arial" panose="020B0604020202020204" pitchFamily="34" charset="0"/>
              </a:rPr>
              <a:t>Tirer parti de la technologie numérique</a:t>
            </a:r>
            <a:r>
              <a:rPr lang="en-GB" dirty="0">
                <a:solidFill>
                  <a:srgbClr val="404793"/>
                </a:solidFill>
                <a:latin typeface="+mj-lt"/>
                <a:cs typeface="Arial" panose="020B0604020202020204" pitchFamily="34" charset="0"/>
              </a:rPr>
              <a:t> pour libérer le </a:t>
            </a:r>
            <a:r>
              <a:rPr lang="en-GB" dirty="0" err="1">
                <a:solidFill>
                  <a:srgbClr val="404793"/>
                </a:solidFill>
                <a:latin typeface="+mj-lt"/>
                <a:cs typeface="Arial" panose="020B0604020202020204" pitchFamily="34" charset="0"/>
              </a:rPr>
              <a:t>potentiel</a:t>
            </a:r>
            <a:r>
              <a:rPr lang="en-GB" dirty="0">
                <a:solidFill>
                  <a:srgbClr val="404793"/>
                </a:solidFill>
                <a:latin typeface="+mj-lt"/>
                <a:cs typeface="Arial" panose="020B0604020202020204" pitchFamily="34" charset="0"/>
              </a:rPr>
              <a:t> de la Finance Alternative</a:t>
            </a:r>
          </a:p>
        </p:txBody>
      </p:sp>
      <p:sp>
        <p:nvSpPr>
          <p:cNvPr id="39" name="Rectangle : coins arrondis 38">
            <a:extLst>
              <a:ext uri="{FF2B5EF4-FFF2-40B4-BE49-F238E27FC236}">
                <a16:creationId xmlns:a16="http://schemas.microsoft.com/office/drawing/2014/main" id="{5DFE9526-8A3C-4BD3-9CA6-BE10D6D3CE74}"/>
              </a:ext>
            </a:extLst>
          </p:cNvPr>
          <p:cNvSpPr/>
          <p:nvPr/>
        </p:nvSpPr>
        <p:spPr>
          <a:xfrm>
            <a:off x="3046440" y="3598692"/>
            <a:ext cx="2647930" cy="3200241"/>
          </a:xfrm>
          <a:prstGeom prst="roundRect">
            <a:avLst/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40" name="Rectangle : coins arrondis 39">
            <a:extLst>
              <a:ext uri="{FF2B5EF4-FFF2-40B4-BE49-F238E27FC236}">
                <a16:creationId xmlns:a16="http://schemas.microsoft.com/office/drawing/2014/main" id="{00F97359-26C4-44C9-BD3E-E44D9C70D58C}"/>
              </a:ext>
            </a:extLst>
          </p:cNvPr>
          <p:cNvSpPr/>
          <p:nvPr/>
        </p:nvSpPr>
        <p:spPr>
          <a:xfrm>
            <a:off x="332975" y="3598692"/>
            <a:ext cx="2619170" cy="3200241"/>
          </a:xfrm>
          <a:prstGeom prst="roundRect">
            <a:avLst/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41" name="Rectangle : coins arrondis 40">
            <a:extLst>
              <a:ext uri="{FF2B5EF4-FFF2-40B4-BE49-F238E27FC236}">
                <a16:creationId xmlns:a16="http://schemas.microsoft.com/office/drawing/2014/main" id="{145AD61B-EB89-4F88-836C-7B65C8F95BE4}"/>
              </a:ext>
            </a:extLst>
          </p:cNvPr>
          <p:cNvSpPr/>
          <p:nvPr/>
        </p:nvSpPr>
        <p:spPr>
          <a:xfrm>
            <a:off x="6020674" y="2759252"/>
            <a:ext cx="2647930" cy="3611434"/>
          </a:xfrm>
          <a:prstGeom prst="roundRect">
            <a:avLst/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34" name="Espace réservé du pied de page 33">
            <a:extLst>
              <a:ext uri="{FF2B5EF4-FFF2-40B4-BE49-F238E27FC236}">
                <a16:creationId xmlns:a16="http://schemas.microsoft.com/office/drawing/2014/main" id="{24CFB7B1-BA3F-4D80-BFCF-A3C6AF815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r>
              <a:rPr lang="fr-FR"/>
              <a:t>Brouillon V0</a:t>
            </a:r>
          </a:p>
        </p:txBody>
      </p:sp>
      <p:sp>
        <p:nvSpPr>
          <p:cNvPr id="38" name="Espace réservé du numéro de diapositive 37">
            <a:extLst>
              <a:ext uri="{FF2B5EF4-FFF2-40B4-BE49-F238E27FC236}">
                <a16:creationId xmlns:a16="http://schemas.microsoft.com/office/drawing/2014/main" id="{F9BFB6C6-E922-4A6C-BD24-A014DABEF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42490-17C2-EE46-9E44-F225CBA33400}" type="slidenum">
              <a:rPr lang="fr-FR" smtClean="0"/>
              <a:pPr algn="l" rtl="0"/>
              <a:t>14</a:t>
            </a:fld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4816219-186A-43D3-BE30-C16B30D4C60C}"/>
              </a:ext>
            </a:extLst>
          </p:cNvPr>
          <p:cNvSpPr/>
          <p:nvPr/>
        </p:nvSpPr>
        <p:spPr>
          <a:xfrm>
            <a:off x="139053" y="2308106"/>
            <a:ext cx="18754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GB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Saisir les opportunités issues des transformations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DF4C713-26F3-48E7-9ACB-2151ECB51DF7}"/>
              </a:ext>
            </a:extLst>
          </p:cNvPr>
          <p:cNvSpPr/>
          <p:nvPr/>
        </p:nvSpPr>
        <p:spPr>
          <a:xfrm>
            <a:off x="3593458" y="2308106"/>
            <a:ext cx="228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GB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Inclusion financière via les </a:t>
            </a:r>
            <a:r>
              <a:rPr lang="en-GB" b="1" dirty="0" err="1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financements</a:t>
            </a:r>
            <a:r>
              <a:rPr lang="en-GB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alternatifs</a:t>
            </a:r>
            <a:r>
              <a:rPr lang="en-GB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porteurs</a:t>
            </a:r>
            <a:r>
              <a:rPr lang="en-GB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d’impact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38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chemeClr val="accent1">
                <a:lumMod val="5000"/>
                <a:lumOff val="95000"/>
              </a:schemeClr>
            </a:gs>
            <a:gs pos="100000">
              <a:srgbClr val="4DFC24">
                <a:alpha val="38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1064" y="428109"/>
            <a:ext cx="5908222" cy="653631"/>
          </a:xfrm>
        </p:spPr>
        <p:txBody>
          <a:bodyPr>
            <a:normAutofit fontScale="90000"/>
          </a:bodyPr>
          <a:lstStyle/>
          <a:p>
            <a:pPr algn="l" rtl="0"/>
            <a:r>
              <a:rPr lang="en-GB" sz="2400" b="1" dirty="0">
                <a:solidFill>
                  <a:srgbClr val="404793"/>
                </a:solidFill>
              </a:rPr>
              <a:t>Sub Obj. 1 Tirer parti de la technologie numérique pour saisir de nouvelles opportunités d'internationalisation des PME</a:t>
            </a:r>
            <a:endParaRPr lang="fr-FR" sz="2400" b="1" dirty="0">
              <a:solidFill>
                <a:srgbClr val="404793"/>
              </a:solidFill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E873278-F4BE-46DD-8BEF-AC2825C91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r>
              <a:rPr lang="fr-FR"/>
              <a:t>Brouillon V0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 algn="l" rtl="0"/>
            <a:r>
              <a:rPr lang="en-US" dirty="0"/>
              <a:t>1</a:t>
            </a:r>
          </a:p>
        </p:txBody>
      </p:sp>
      <p:pic>
        <p:nvPicPr>
          <p:cNvPr id="8" name="Picture 6" descr="A close up of a logo  Description automatically generated">
            <a:extLst>
              <a:ext uri="{FF2B5EF4-FFF2-40B4-BE49-F238E27FC236}">
                <a16:creationId xmlns:a16="http://schemas.microsoft.com/office/drawing/2014/main" id="{970D57E8-158A-8645-B558-3CC71E9577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5757"/>
            <a:ext cx="1728192" cy="382923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4597" y="5507340"/>
            <a:ext cx="3149403" cy="1514902"/>
          </a:xfrm>
          <a:prstGeom prst="rect">
            <a:avLst/>
          </a:prstGeom>
        </p:spPr>
      </p:pic>
      <p:sp>
        <p:nvSpPr>
          <p:cNvPr id="9" name="TextBox 3"/>
          <p:cNvSpPr txBox="1"/>
          <p:nvPr/>
        </p:nvSpPr>
        <p:spPr>
          <a:xfrm>
            <a:off x="506590" y="3366395"/>
            <a:ext cx="82638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GB" sz="2000" dirty="0">
                <a:solidFill>
                  <a:srgbClr val="404793"/>
                </a:solidFill>
              </a:rPr>
              <a:t>1.1	Sensibilisation aux bonnes </a:t>
            </a:r>
            <a:r>
              <a:rPr lang="en-GB" sz="2000" dirty="0" err="1">
                <a:solidFill>
                  <a:srgbClr val="404793"/>
                </a:solidFill>
              </a:rPr>
              <a:t>pratiques</a:t>
            </a:r>
            <a:r>
              <a:rPr lang="en-GB" sz="2000" dirty="0">
                <a:solidFill>
                  <a:srgbClr val="404793"/>
                </a:solidFill>
              </a:rPr>
              <a:t> </a:t>
            </a:r>
            <a:r>
              <a:rPr lang="en-GB" sz="2000" b="1" dirty="0">
                <a:solidFill>
                  <a:srgbClr val="404793"/>
                </a:solidFill>
              </a:rPr>
              <a:t>des services numériques pour 	</a:t>
            </a:r>
            <a:r>
              <a:rPr lang="en-GB" sz="2000" b="1" dirty="0" err="1">
                <a:solidFill>
                  <a:srgbClr val="404793"/>
                </a:solidFill>
              </a:rPr>
              <a:t>accompagner</a:t>
            </a:r>
            <a:r>
              <a:rPr lang="en-GB" sz="2000" b="1" dirty="0">
                <a:solidFill>
                  <a:srgbClr val="404793"/>
                </a:solidFill>
              </a:rPr>
              <a:t> l'internationalisation des PME </a:t>
            </a:r>
          </a:p>
          <a:p>
            <a:pPr algn="l" rtl="0"/>
            <a:endParaRPr lang="en-GB" sz="2000" dirty="0">
              <a:solidFill>
                <a:srgbClr val="404793"/>
              </a:solidFill>
            </a:endParaRPr>
          </a:p>
          <a:p>
            <a:pPr algn="l" rtl="0"/>
            <a:r>
              <a:rPr lang="en-GB" sz="2000" dirty="0">
                <a:solidFill>
                  <a:srgbClr val="404793"/>
                </a:solidFill>
              </a:rPr>
              <a:t>1.2 	Identifier les goulots d'étranglement et </a:t>
            </a:r>
            <a:r>
              <a:rPr lang="en-GB" sz="2000" b="1" dirty="0">
                <a:solidFill>
                  <a:srgbClr val="404793"/>
                </a:solidFill>
              </a:rPr>
              <a:t>améliorer </a:t>
            </a:r>
            <a:r>
              <a:rPr lang="en-GB" sz="2000" b="1" dirty="0" err="1">
                <a:solidFill>
                  <a:srgbClr val="404793"/>
                </a:solidFill>
              </a:rPr>
              <a:t>l'écosystème</a:t>
            </a:r>
            <a:r>
              <a:rPr lang="en-GB" sz="2000" b="1" dirty="0">
                <a:solidFill>
                  <a:srgbClr val="404793"/>
                </a:solidFill>
              </a:rPr>
              <a:t> 	numérique pour l'internationalisation des PME </a:t>
            </a:r>
          </a:p>
          <a:p>
            <a:pPr algn="l" rtl="0"/>
            <a:endParaRPr lang="en-US" sz="2000" dirty="0">
              <a:solidFill>
                <a:srgbClr val="404793"/>
              </a:solidFill>
            </a:endParaRPr>
          </a:p>
          <a:p>
            <a:pPr algn="l" rtl="0"/>
            <a:r>
              <a:rPr lang="en-GB" sz="2000" dirty="0">
                <a:solidFill>
                  <a:srgbClr val="404793"/>
                </a:solidFill>
              </a:rPr>
              <a:t>1.3	</a:t>
            </a:r>
            <a:r>
              <a:rPr lang="en-GB" sz="2000" b="1" dirty="0">
                <a:solidFill>
                  <a:srgbClr val="404793"/>
                </a:solidFill>
              </a:rPr>
              <a:t>Partage d'expériences de numérisation du commerce international 	des PME</a:t>
            </a:r>
            <a:r>
              <a:rPr lang="en-GB" sz="2000" dirty="0">
                <a:solidFill>
                  <a:srgbClr val="404793"/>
                </a:solidFill>
              </a:rPr>
              <a:t> dans le </a:t>
            </a:r>
            <a:r>
              <a:rPr lang="en-GB" sz="2000" dirty="0" err="1">
                <a:solidFill>
                  <a:srgbClr val="404793"/>
                </a:solidFill>
              </a:rPr>
              <a:t>Voisinage</a:t>
            </a:r>
            <a:r>
              <a:rPr lang="en-GB" sz="2000" dirty="0">
                <a:solidFill>
                  <a:srgbClr val="404793"/>
                </a:solidFill>
              </a:rPr>
              <a:t> Sud</a:t>
            </a:r>
            <a:endParaRPr lang="en-US" sz="2000" dirty="0">
              <a:solidFill>
                <a:srgbClr val="404793"/>
              </a:solidFill>
            </a:endParaRP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B7BBE2AF-A9A2-4EBE-A274-068B6DDA8A4E}"/>
              </a:ext>
            </a:extLst>
          </p:cNvPr>
          <p:cNvSpPr txBox="1"/>
          <p:nvPr/>
        </p:nvSpPr>
        <p:spPr>
          <a:xfrm>
            <a:off x="508698" y="1301112"/>
            <a:ext cx="8263829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200" b="1" dirty="0">
                <a:solidFill>
                  <a:srgbClr val="404793"/>
                </a:solidFill>
              </a:rPr>
              <a:t>Objectifs spécifiques</a:t>
            </a:r>
          </a:p>
          <a:p>
            <a:pPr marL="457200" indent="-457200" algn="l" rtl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404793"/>
                </a:solidFill>
              </a:rPr>
              <a:t>Dissémination</a:t>
            </a:r>
            <a:r>
              <a:rPr lang="en-US" sz="2000" dirty="0">
                <a:solidFill>
                  <a:srgbClr val="404793"/>
                </a:solidFill>
              </a:rPr>
              <a:t> de la </a:t>
            </a:r>
            <a:r>
              <a:rPr lang="en-US" sz="2000" dirty="0" err="1">
                <a:solidFill>
                  <a:srgbClr val="404793"/>
                </a:solidFill>
              </a:rPr>
              <a:t>connaissance</a:t>
            </a:r>
            <a:r>
              <a:rPr lang="en-US" sz="2000" dirty="0">
                <a:solidFill>
                  <a:srgbClr val="404793"/>
                </a:solidFill>
              </a:rPr>
              <a:t> sur les outils </a:t>
            </a:r>
            <a:r>
              <a:rPr lang="en-US" sz="2000" dirty="0" err="1">
                <a:solidFill>
                  <a:srgbClr val="404793"/>
                </a:solidFill>
              </a:rPr>
              <a:t>numériques</a:t>
            </a:r>
            <a:r>
              <a:rPr lang="en-US" sz="2000" dirty="0">
                <a:solidFill>
                  <a:srgbClr val="404793"/>
                </a:solidFill>
              </a:rPr>
              <a:t> </a:t>
            </a:r>
            <a:r>
              <a:rPr lang="en-US" sz="2000" dirty="0" err="1">
                <a:solidFill>
                  <a:srgbClr val="404793"/>
                </a:solidFill>
              </a:rPr>
              <a:t>en</a:t>
            </a:r>
            <a:r>
              <a:rPr lang="en-US" sz="2000" dirty="0">
                <a:solidFill>
                  <a:srgbClr val="404793"/>
                </a:solidFill>
              </a:rPr>
              <a:t> </a:t>
            </a:r>
            <a:r>
              <a:rPr lang="en-US" sz="2000" dirty="0" err="1">
                <a:solidFill>
                  <a:srgbClr val="404793"/>
                </a:solidFill>
              </a:rPr>
              <a:t>appui</a:t>
            </a:r>
            <a:r>
              <a:rPr lang="en-US" sz="2000" dirty="0">
                <a:solidFill>
                  <a:srgbClr val="404793"/>
                </a:solidFill>
              </a:rPr>
              <a:t> aux exportations des PME</a:t>
            </a:r>
          </a:p>
          <a:p>
            <a:pPr marL="457200" indent="-457200" algn="l" rtl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04793"/>
                </a:solidFill>
              </a:rPr>
              <a:t>Les problématiques entravant le développement des écosystèmes numériques sont mieux traitées (notamment réglementaires)</a:t>
            </a:r>
          </a:p>
        </p:txBody>
      </p:sp>
    </p:spTree>
    <p:extLst>
      <p:ext uri="{BB962C8B-B14F-4D97-AF65-F5344CB8AC3E}">
        <p14:creationId xmlns:p14="http://schemas.microsoft.com/office/powerpoint/2010/main" val="39020810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chemeClr val="accent1">
                <a:lumMod val="5000"/>
                <a:lumOff val="95000"/>
              </a:schemeClr>
            </a:gs>
            <a:gs pos="100000">
              <a:srgbClr val="4DFC24">
                <a:alpha val="38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1064" y="428109"/>
            <a:ext cx="5908222" cy="653631"/>
          </a:xfrm>
        </p:spPr>
        <p:txBody>
          <a:bodyPr>
            <a:normAutofit fontScale="90000"/>
          </a:bodyPr>
          <a:lstStyle/>
          <a:p>
            <a:pPr algn="l" rtl="0"/>
            <a:r>
              <a:rPr lang="en-GB" sz="2400" b="1" dirty="0">
                <a:solidFill>
                  <a:srgbClr val="404793"/>
                </a:solidFill>
              </a:rPr>
              <a:t>Sous. Obj. 2 Tirer parti des évolutions des chaînes de valeur mondiales et des marchés émergents</a:t>
            </a:r>
            <a:endParaRPr lang="fr-FR" sz="2400" b="1" dirty="0">
              <a:solidFill>
                <a:srgbClr val="404793"/>
              </a:solidFill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E873278-F4BE-46DD-8BEF-AC2825C91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626352"/>
            <a:ext cx="3086100" cy="373746"/>
          </a:xfrm>
        </p:spPr>
        <p:txBody>
          <a:bodyPr/>
          <a:lstStyle/>
          <a:p>
            <a:pPr algn="l" rtl="0"/>
            <a:r>
              <a:rPr lang="fr-FR"/>
              <a:t>Brouillon V0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 algn="l" rtl="0"/>
            <a:r>
              <a:rPr lang="en-US" dirty="0"/>
              <a:t>1</a:t>
            </a:r>
          </a:p>
        </p:txBody>
      </p:sp>
      <p:pic>
        <p:nvPicPr>
          <p:cNvPr id="8" name="Picture 6" descr="A close up of a logo  Description automatically generated">
            <a:extLst>
              <a:ext uri="{FF2B5EF4-FFF2-40B4-BE49-F238E27FC236}">
                <a16:creationId xmlns:a16="http://schemas.microsoft.com/office/drawing/2014/main" id="{970D57E8-158A-8645-B558-3CC71E9577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5757"/>
            <a:ext cx="1728192" cy="382923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4597" y="5507340"/>
            <a:ext cx="3149403" cy="1514902"/>
          </a:xfrm>
          <a:prstGeom prst="rect">
            <a:avLst/>
          </a:prstGeom>
        </p:spPr>
      </p:pic>
      <p:sp>
        <p:nvSpPr>
          <p:cNvPr id="9" name="TextBox 3"/>
          <p:cNvSpPr txBox="1"/>
          <p:nvPr/>
        </p:nvSpPr>
        <p:spPr>
          <a:xfrm>
            <a:off x="536570" y="1302793"/>
            <a:ext cx="8263829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404793"/>
                </a:solidFill>
              </a:rPr>
              <a:t>Objectifs spécifiques</a:t>
            </a:r>
          </a:p>
          <a:p>
            <a:pPr marL="457200" indent="-457200" algn="l" rtl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04793"/>
                </a:solidFill>
              </a:rPr>
              <a:t>Sensibilisation accrue aux opportunités créées par la stratégie industrielle de l'UE</a:t>
            </a:r>
          </a:p>
          <a:p>
            <a:pPr marL="457200" indent="-457200" algn="l" rtl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04793"/>
                </a:solidFill>
              </a:rPr>
              <a:t>Sensibilisation accrue aux opportunités créées par le pacte vert de l'UE</a:t>
            </a:r>
          </a:p>
          <a:p>
            <a:pPr marL="457200" indent="-457200" algn="l" rtl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04793"/>
                </a:solidFill>
              </a:rPr>
              <a:t>Sensibilisation accrue aux supports </a:t>
            </a:r>
            <a:r>
              <a:rPr lang="en-US" sz="2000" dirty="0" err="1">
                <a:solidFill>
                  <a:srgbClr val="404793"/>
                </a:solidFill>
              </a:rPr>
              <a:t>existants</a:t>
            </a:r>
            <a:r>
              <a:rPr lang="en-US" sz="2000" dirty="0">
                <a:solidFill>
                  <a:srgbClr val="404793"/>
                </a:solidFill>
              </a:rPr>
              <a:t> </a:t>
            </a:r>
            <a:r>
              <a:rPr lang="en-US" sz="2000" dirty="0" err="1">
                <a:solidFill>
                  <a:srgbClr val="404793"/>
                </a:solidFill>
              </a:rPr>
              <a:t>visant</a:t>
            </a:r>
            <a:r>
              <a:rPr lang="en-US" sz="2000" dirty="0">
                <a:solidFill>
                  <a:srgbClr val="404793"/>
                </a:solidFill>
              </a:rPr>
              <a:t> le marché africain</a:t>
            </a:r>
          </a:p>
          <a:p>
            <a:pPr algn="l" rtl="0"/>
            <a:endParaRPr lang="en-GB" sz="2000" dirty="0">
              <a:solidFill>
                <a:srgbClr val="404793"/>
              </a:solidFill>
            </a:endParaRPr>
          </a:p>
          <a:p>
            <a:pPr algn="l" rtl="0"/>
            <a:r>
              <a:rPr lang="en-GB" sz="2000" dirty="0">
                <a:solidFill>
                  <a:srgbClr val="404793"/>
                </a:solidFill>
              </a:rPr>
              <a:t>2.1 	Sensibilisation des PMEs aux </a:t>
            </a:r>
            <a:r>
              <a:rPr lang="en-GB" sz="2000" dirty="0" err="1">
                <a:solidFill>
                  <a:srgbClr val="404793"/>
                </a:solidFill>
              </a:rPr>
              <a:t>opportunités</a:t>
            </a:r>
            <a:r>
              <a:rPr lang="en-GB" sz="2000" dirty="0">
                <a:solidFill>
                  <a:srgbClr val="404793"/>
                </a:solidFill>
              </a:rPr>
              <a:t> </a:t>
            </a:r>
            <a:r>
              <a:rPr lang="en-GB" sz="2000" dirty="0" err="1">
                <a:solidFill>
                  <a:srgbClr val="404793"/>
                </a:solidFill>
              </a:rPr>
              <a:t>commerciales</a:t>
            </a:r>
            <a:r>
              <a:rPr lang="en-GB" sz="2000" dirty="0">
                <a:solidFill>
                  <a:srgbClr val="404793"/>
                </a:solidFill>
              </a:rPr>
              <a:t> </a:t>
            </a:r>
            <a:r>
              <a:rPr lang="en-GB" sz="2000" dirty="0" err="1">
                <a:solidFill>
                  <a:srgbClr val="404793"/>
                </a:solidFill>
              </a:rPr>
              <a:t>générées</a:t>
            </a:r>
            <a:r>
              <a:rPr lang="en-GB" sz="2000" dirty="0">
                <a:solidFill>
                  <a:srgbClr val="404793"/>
                </a:solidFill>
              </a:rPr>
              <a:t> 	par la nouvelle </a:t>
            </a:r>
            <a:r>
              <a:rPr lang="en-GB" sz="2000" b="1" dirty="0">
                <a:solidFill>
                  <a:srgbClr val="404793"/>
                </a:solidFill>
              </a:rPr>
              <a:t>Politique industrielle de l'UE</a:t>
            </a:r>
          </a:p>
          <a:p>
            <a:pPr algn="l" rtl="0"/>
            <a:endParaRPr lang="en-GB" sz="2000" dirty="0">
              <a:solidFill>
                <a:srgbClr val="404793"/>
              </a:solidFill>
            </a:endParaRPr>
          </a:p>
          <a:p>
            <a:pPr algn="l" rtl="0"/>
            <a:r>
              <a:rPr lang="en-GB" sz="2000" dirty="0">
                <a:solidFill>
                  <a:srgbClr val="404793"/>
                </a:solidFill>
              </a:rPr>
              <a:t>2.2 	Sensibilisation des PMEs aux opportunités </a:t>
            </a:r>
            <a:r>
              <a:rPr lang="en-GB" sz="2000" dirty="0" err="1">
                <a:solidFill>
                  <a:srgbClr val="404793"/>
                </a:solidFill>
              </a:rPr>
              <a:t>commerciales</a:t>
            </a:r>
            <a:r>
              <a:rPr lang="en-GB" sz="2000" dirty="0">
                <a:solidFill>
                  <a:srgbClr val="404793"/>
                </a:solidFill>
              </a:rPr>
              <a:t> </a:t>
            </a:r>
            <a:r>
              <a:rPr lang="en-GB" sz="2000" dirty="0" err="1">
                <a:solidFill>
                  <a:srgbClr val="404793"/>
                </a:solidFill>
              </a:rPr>
              <a:t>liées</a:t>
            </a:r>
            <a:r>
              <a:rPr lang="en-GB" sz="2000" dirty="0">
                <a:solidFill>
                  <a:srgbClr val="404793"/>
                </a:solidFill>
              </a:rPr>
              <a:t> à la 	</a:t>
            </a:r>
            <a:r>
              <a:rPr lang="en-GB" sz="2000" b="1" dirty="0" err="1">
                <a:solidFill>
                  <a:srgbClr val="404793"/>
                </a:solidFill>
              </a:rPr>
              <a:t>réorganisation</a:t>
            </a:r>
            <a:r>
              <a:rPr lang="en-GB" sz="2000" b="1" dirty="0">
                <a:solidFill>
                  <a:srgbClr val="404793"/>
                </a:solidFill>
              </a:rPr>
              <a:t> des chaînes de valeur </a:t>
            </a:r>
            <a:r>
              <a:rPr lang="en-GB" sz="2000" b="1" dirty="0" err="1">
                <a:solidFill>
                  <a:srgbClr val="404793"/>
                </a:solidFill>
              </a:rPr>
              <a:t>mondiales</a:t>
            </a:r>
            <a:r>
              <a:rPr lang="en-GB" sz="2000" b="1" dirty="0">
                <a:solidFill>
                  <a:srgbClr val="404793"/>
                </a:solidFill>
              </a:rPr>
              <a:t> </a:t>
            </a:r>
            <a:r>
              <a:rPr lang="en-GB" sz="2000" dirty="0">
                <a:solidFill>
                  <a:srgbClr val="404793"/>
                </a:solidFill>
              </a:rPr>
              <a:t>(Green Deal / digit.)</a:t>
            </a:r>
          </a:p>
          <a:p>
            <a:pPr algn="l" rtl="0"/>
            <a:endParaRPr lang="en-GB" sz="2000" dirty="0">
              <a:solidFill>
                <a:srgbClr val="404793"/>
              </a:solidFill>
            </a:endParaRPr>
          </a:p>
          <a:p>
            <a:pPr algn="l" rtl="0"/>
            <a:r>
              <a:rPr lang="en-GB" sz="2000" dirty="0">
                <a:solidFill>
                  <a:srgbClr val="404793"/>
                </a:solidFill>
              </a:rPr>
              <a:t>2.3 	</a:t>
            </a:r>
            <a:r>
              <a:rPr lang="en-GB" sz="2000" dirty="0" err="1">
                <a:solidFill>
                  <a:srgbClr val="404793"/>
                </a:solidFill>
              </a:rPr>
              <a:t>Améliorer</a:t>
            </a:r>
            <a:r>
              <a:rPr lang="en-GB" sz="2000" dirty="0">
                <a:solidFill>
                  <a:srgbClr val="404793"/>
                </a:solidFill>
              </a:rPr>
              <a:t> </a:t>
            </a:r>
            <a:r>
              <a:rPr lang="en-GB" sz="2000" b="1" dirty="0">
                <a:solidFill>
                  <a:srgbClr val="404793"/>
                </a:solidFill>
              </a:rPr>
              <a:t>connaissance des </a:t>
            </a:r>
            <a:r>
              <a:rPr lang="en-GB" sz="2000" b="1" dirty="0" err="1">
                <a:solidFill>
                  <a:srgbClr val="404793"/>
                </a:solidFill>
              </a:rPr>
              <a:t>appuis</a:t>
            </a:r>
            <a:r>
              <a:rPr lang="en-GB" sz="2000" b="1" dirty="0">
                <a:solidFill>
                  <a:srgbClr val="404793"/>
                </a:solidFill>
              </a:rPr>
              <a:t> </a:t>
            </a:r>
            <a:r>
              <a:rPr lang="en-GB" sz="2000" b="1" dirty="0" err="1">
                <a:solidFill>
                  <a:srgbClr val="404793"/>
                </a:solidFill>
              </a:rPr>
              <a:t>existants</a:t>
            </a:r>
            <a:r>
              <a:rPr lang="en-GB" sz="2000" dirty="0">
                <a:solidFill>
                  <a:srgbClr val="404793"/>
                </a:solidFill>
              </a:rPr>
              <a:t> </a:t>
            </a:r>
            <a:r>
              <a:rPr lang="en-GB" sz="2000" dirty="0" err="1">
                <a:solidFill>
                  <a:srgbClr val="404793"/>
                </a:solidFill>
              </a:rPr>
              <a:t>visant</a:t>
            </a:r>
            <a:r>
              <a:rPr lang="en-GB" sz="2000" dirty="0">
                <a:solidFill>
                  <a:srgbClr val="404793"/>
                </a:solidFill>
              </a:rPr>
              <a:t> à </a:t>
            </a:r>
            <a:r>
              <a:rPr lang="en-GB" sz="2000" dirty="0" err="1">
                <a:solidFill>
                  <a:srgbClr val="404793"/>
                </a:solidFill>
              </a:rPr>
              <a:t>développer</a:t>
            </a:r>
            <a:r>
              <a:rPr lang="en-GB" sz="2000" dirty="0">
                <a:solidFill>
                  <a:srgbClr val="404793"/>
                </a:solidFill>
              </a:rPr>
              <a:t> les 	</a:t>
            </a:r>
            <a:r>
              <a:rPr lang="en-GB" sz="2000" dirty="0" err="1">
                <a:solidFill>
                  <a:srgbClr val="404793"/>
                </a:solidFill>
              </a:rPr>
              <a:t>activités</a:t>
            </a:r>
            <a:r>
              <a:rPr lang="en-GB" sz="2000" dirty="0">
                <a:solidFill>
                  <a:srgbClr val="404793"/>
                </a:solidFill>
              </a:rPr>
              <a:t> des PME sur le marché de </a:t>
            </a:r>
            <a:r>
              <a:rPr lang="en-GB" sz="2000" dirty="0" err="1">
                <a:solidFill>
                  <a:srgbClr val="404793"/>
                </a:solidFill>
              </a:rPr>
              <a:t>l'Afrique</a:t>
            </a:r>
            <a:endParaRPr lang="en-US" sz="2000" dirty="0">
              <a:solidFill>
                <a:srgbClr val="4047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7182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00B0F0">
                <a:alpha val="50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02C2355-53A1-46A5-BC6A-3234F4BC5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r>
              <a:rPr lang="fr-FR"/>
              <a:t>Brouillon V0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pic>
        <p:nvPicPr>
          <p:cNvPr id="8" name="Picture 6" descr="A close up of a logo  Description automatically generated">
            <a:extLst>
              <a:ext uri="{FF2B5EF4-FFF2-40B4-BE49-F238E27FC236}">
                <a16:creationId xmlns:a16="http://schemas.microsoft.com/office/drawing/2014/main" id="{970D57E8-158A-8645-B558-3CC71E9577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5757"/>
            <a:ext cx="1728192" cy="382923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4597" y="5507340"/>
            <a:ext cx="3149403" cy="151490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31827038-BD22-4ED1-9BAD-75552DB3CD98}"/>
              </a:ext>
            </a:extLst>
          </p:cNvPr>
          <p:cNvSpPr txBox="1">
            <a:spLocks/>
          </p:cNvSpPr>
          <p:nvPr/>
        </p:nvSpPr>
        <p:spPr>
          <a:xfrm>
            <a:off x="2928953" y="263223"/>
            <a:ext cx="6186481" cy="6536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defTabSz="685800"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rgbClr val="40479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n-GB" dirty="0"/>
              <a:t>Sub Obj. 1 Soutenir le </a:t>
            </a:r>
            <a:r>
              <a:rPr lang="en-GB" dirty="0" err="1"/>
              <a:t>développement</a:t>
            </a:r>
            <a:r>
              <a:rPr lang="en-GB" dirty="0"/>
              <a:t> des financements </a:t>
            </a:r>
            <a:r>
              <a:rPr lang="en-GB" dirty="0" err="1"/>
              <a:t>alternatifs</a:t>
            </a:r>
            <a:r>
              <a:rPr lang="en-GB" dirty="0"/>
              <a:t> à fin </a:t>
            </a:r>
            <a:r>
              <a:rPr lang="en-GB" dirty="0" err="1"/>
              <a:t>d’impact</a:t>
            </a:r>
            <a:r>
              <a:rPr lang="en-GB" dirty="0"/>
              <a:t> (inclusion)</a:t>
            </a:r>
            <a:endParaRPr lang="fr-FR" dirty="0"/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BC6FE2D7-0BE1-42F4-8583-FFB803144BA1}"/>
              </a:ext>
            </a:extLst>
          </p:cNvPr>
          <p:cNvSpPr txBox="1"/>
          <p:nvPr/>
        </p:nvSpPr>
        <p:spPr>
          <a:xfrm>
            <a:off x="408687" y="1008026"/>
            <a:ext cx="826382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200" b="1" dirty="0">
                <a:solidFill>
                  <a:srgbClr val="404793"/>
                </a:solidFill>
              </a:rPr>
              <a:t>Objectifs</a:t>
            </a:r>
          </a:p>
          <a:p>
            <a:pPr marL="457200" lvl="0" indent="-457200" algn="l" rtl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04793"/>
                </a:solidFill>
              </a:rPr>
              <a:t>Faciliter l'accès au </a:t>
            </a:r>
            <a:r>
              <a:rPr lang="en-US" sz="2000" dirty="0" err="1">
                <a:solidFill>
                  <a:srgbClr val="404793"/>
                </a:solidFill>
              </a:rPr>
              <a:t>financement</a:t>
            </a:r>
            <a:r>
              <a:rPr lang="en-US" sz="2000" dirty="0">
                <a:solidFill>
                  <a:srgbClr val="404793"/>
                </a:solidFill>
              </a:rPr>
              <a:t> des institutions de </a:t>
            </a:r>
            <a:r>
              <a:rPr lang="en-US" sz="2000" dirty="0" err="1">
                <a:solidFill>
                  <a:srgbClr val="404793"/>
                </a:solidFill>
              </a:rPr>
              <a:t>financements</a:t>
            </a:r>
            <a:r>
              <a:rPr lang="en-US" sz="2000" dirty="0">
                <a:solidFill>
                  <a:srgbClr val="404793"/>
                </a:solidFill>
              </a:rPr>
              <a:t> alternatifs</a:t>
            </a:r>
          </a:p>
          <a:p>
            <a:pPr marL="457200" lvl="0" indent="-457200" algn="l" rtl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04793"/>
                </a:solidFill>
              </a:rPr>
              <a:t>Mieux répondre aux </a:t>
            </a:r>
            <a:r>
              <a:rPr lang="en-US" sz="2000" dirty="0" err="1">
                <a:solidFill>
                  <a:srgbClr val="404793"/>
                </a:solidFill>
              </a:rPr>
              <a:t>besoins</a:t>
            </a:r>
            <a:r>
              <a:rPr lang="en-US" sz="2000" dirty="0">
                <a:solidFill>
                  <a:srgbClr val="404793"/>
                </a:solidFill>
              </a:rPr>
              <a:t> des petites </a:t>
            </a:r>
            <a:r>
              <a:rPr lang="en-US" sz="2000" dirty="0" err="1">
                <a:solidFill>
                  <a:srgbClr val="404793"/>
                </a:solidFill>
              </a:rPr>
              <a:t>entreprises</a:t>
            </a:r>
            <a:endParaRPr lang="en-US" sz="2000" dirty="0">
              <a:solidFill>
                <a:srgbClr val="404793"/>
              </a:solidFill>
            </a:endParaRPr>
          </a:p>
          <a:p>
            <a:pPr marL="457200" lvl="0" indent="-457200" algn="l" rtl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04793"/>
                </a:solidFill>
              </a:rPr>
              <a:t>Accompagner les institutions financières alternatives dans le renforcement de leurs activités</a:t>
            </a:r>
            <a:endParaRPr lang="en-US" sz="2200" dirty="0">
              <a:solidFill>
                <a:srgbClr val="404793"/>
              </a:solidFill>
            </a:endParaRPr>
          </a:p>
          <a:p>
            <a:pPr algn="l" rtl="0">
              <a:spcBef>
                <a:spcPts val="600"/>
              </a:spcBef>
              <a:spcAft>
                <a:spcPts val="1200"/>
              </a:spcAft>
            </a:pPr>
            <a:endParaRPr lang="en-GB" sz="1200" dirty="0">
              <a:solidFill>
                <a:srgbClr val="404793"/>
              </a:solidFill>
            </a:endParaRPr>
          </a:p>
          <a:p>
            <a:pPr algn="l" rtl="0">
              <a:spcBef>
                <a:spcPts val="600"/>
              </a:spcBef>
              <a:spcAft>
                <a:spcPts val="1200"/>
              </a:spcAft>
            </a:pPr>
            <a:r>
              <a:rPr lang="en-GB" sz="2000" dirty="0">
                <a:solidFill>
                  <a:srgbClr val="404793"/>
                </a:solidFill>
              </a:rPr>
              <a:t>1.1 	Diffusion des normes et des </a:t>
            </a:r>
            <a:r>
              <a:rPr lang="en-GB" sz="2000" dirty="0" err="1">
                <a:solidFill>
                  <a:srgbClr val="404793"/>
                </a:solidFill>
              </a:rPr>
              <a:t>processus</a:t>
            </a:r>
            <a:r>
              <a:rPr lang="en-GB" sz="2000" dirty="0">
                <a:solidFill>
                  <a:srgbClr val="404793"/>
                </a:solidFill>
              </a:rPr>
              <a:t> de levée de </a:t>
            </a:r>
            <a:r>
              <a:rPr lang="en-GB" sz="2000" b="1" dirty="0" err="1">
                <a:solidFill>
                  <a:srgbClr val="404793"/>
                </a:solidFill>
              </a:rPr>
              <a:t>ressources</a:t>
            </a:r>
            <a:r>
              <a:rPr lang="en-GB" sz="2000" b="1" dirty="0">
                <a:solidFill>
                  <a:srgbClr val="404793"/>
                </a:solidFill>
              </a:rPr>
              <a:t> 	</a:t>
            </a:r>
            <a:r>
              <a:rPr lang="en-GB" sz="2000" b="1" dirty="0" err="1">
                <a:solidFill>
                  <a:srgbClr val="404793"/>
                </a:solidFill>
              </a:rPr>
              <a:t>concessionnelles</a:t>
            </a:r>
            <a:r>
              <a:rPr lang="en-GB" sz="2000" b="1" dirty="0">
                <a:solidFill>
                  <a:srgbClr val="404793"/>
                </a:solidFill>
              </a:rPr>
              <a:t> pour les </a:t>
            </a:r>
            <a:r>
              <a:rPr lang="en-GB" sz="2000" b="1" dirty="0" err="1">
                <a:solidFill>
                  <a:srgbClr val="404793"/>
                </a:solidFill>
              </a:rPr>
              <a:t>financements</a:t>
            </a:r>
            <a:r>
              <a:rPr lang="en-GB" sz="2000" b="1" dirty="0">
                <a:solidFill>
                  <a:srgbClr val="404793"/>
                </a:solidFill>
              </a:rPr>
              <a:t> </a:t>
            </a:r>
            <a:r>
              <a:rPr lang="en-GB" sz="2000" b="1" dirty="0" err="1">
                <a:solidFill>
                  <a:srgbClr val="404793"/>
                </a:solidFill>
              </a:rPr>
              <a:t>alternatifs</a:t>
            </a:r>
            <a:endParaRPr lang="en-GB" sz="2000" b="1" dirty="0">
              <a:solidFill>
                <a:srgbClr val="404793"/>
              </a:solidFill>
            </a:endParaRPr>
          </a:p>
          <a:p>
            <a:pPr algn="l" rtl="0">
              <a:spcBef>
                <a:spcPts val="600"/>
              </a:spcBef>
              <a:spcAft>
                <a:spcPts val="1200"/>
              </a:spcAft>
            </a:pPr>
            <a:r>
              <a:rPr lang="en-GB" sz="2000" dirty="0">
                <a:solidFill>
                  <a:srgbClr val="404793"/>
                </a:solidFill>
              </a:rPr>
              <a:t>1.2	</a:t>
            </a:r>
            <a:r>
              <a:rPr lang="en-GB" sz="2000" dirty="0" err="1">
                <a:solidFill>
                  <a:srgbClr val="404793"/>
                </a:solidFill>
              </a:rPr>
              <a:t>Soutenir</a:t>
            </a:r>
            <a:r>
              <a:rPr lang="en-GB" sz="2000" dirty="0">
                <a:solidFill>
                  <a:srgbClr val="404793"/>
                </a:solidFill>
              </a:rPr>
              <a:t> </a:t>
            </a:r>
            <a:r>
              <a:rPr lang="en-GB" sz="2000" b="1" dirty="0">
                <a:solidFill>
                  <a:srgbClr val="404793"/>
                </a:solidFill>
              </a:rPr>
              <a:t>Les IMF qui se </a:t>
            </a:r>
            <a:r>
              <a:rPr lang="en-GB" sz="2000" b="1" dirty="0" err="1">
                <a:solidFill>
                  <a:srgbClr val="404793"/>
                </a:solidFill>
              </a:rPr>
              <a:t>cherchent</a:t>
            </a:r>
            <a:r>
              <a:rPr lang="en-GB" sz="2000" b="1" dirty="0">
                <a:solidFill>
                  <a:srgbClr val="404793"/>
                </a:solidFill>
              </a:rPr>
              <a:t> à </a:t>
            </a:r>
            <a:r>
              <a:rPr lang="en-GB" sz="2000" b="1" dirty="0" err="1">
                <a:solidFill>
                  <a:srgbClr val="404793"/>
                </a:solidFill>
              </a:rPr>
              <a:t>servir</a:t>
            </a:r>
            <a:r>
              <a:rPr lang="en-GB" sz="2000" b="1" dirty="0">
                <a:solidFill>
                  <a:srgbClr val="404793"/>
                </a:solidFill>
              </a:rPr>
              <a:t> les</a:t>
            </a:r>
            <a:r>
              <a:rPr lang="en-GB" sz="2000" dirty="0">
                <a:solidFill>
                  <a:srgbClr val="404793"/>
                </a:solidFill>
              </a:rPr>
              <a:t> Petites </a:t>
            </a:r>
            <a:r>
              <a:rPr lang="en-GB" sz="2000" dirty="0" err="1">
                <a:solidFill>
                  <a:srgbClr val="404793"/>
                </a:solidFill>
              </a:rPr>
              <a:t>entreprises</a:t>
            </a:r>
            <a:endParaRPr lang="en-US" sz="2000" dirty="0">
              <a:solidFill>
                <a:srgbClr val="404793"/>
              </a:solidFill>
            </a:endParaRPr>
          </a:p>
          <a:p>
            <a:pPr algn="l" rtl="0">
              <a:spcBef>
                <a:spcPts val="600"/>
              </a:spcBef>
              <a:spcAft>
                <a:spcPts val="1200"/>
              </a:spcAft>
            </a:pPr>
            <a:r>
              <a:rPr lang="en-US" sz="2000" dirty="0">
                <a:solidFill>
                  <a:srgbClr val="404793"/>
                </a:solidFill>
              </a:rPr>
              <a:t>1.3 	</a:t>
            </a:r>
            <a:r>
              <a:rPr lang="en-GB" sz="2000" dirty="0" err="1">
                <a:solidFill>
                  <a:srgbClr val="404793"/>
                </a:solidFill>
              </a:rPr>
              <a:t>Renforcement</a:t>
            </a:r>
            <a:r>
              <a:rPr lang="en-GB" sz="2000" dirty="0">
                <a:solidFill>
                  <a:srgbClr val="404793"/>
                </a:solidFill>
              </a:rPr>
              <a:t> des capacités et mise en relation des institutions 	</a:t>
            </a:r>
            <a:r>
              <a:rPr lang="en-GB" sz="2000" dirty="0" err="1">
                <a:solidFill>
                  <a:srgbClr val="404793"/>
                </a:solidFill>
              </a:rPr>
              <a:t>financières</a:t>
            </a:r>
            <a:r>
              <a:rPr lang="en-GB" sz="2000" dirty="0">
                <a:solidFill>
                  <a:srgbClr val="404793"/>
                </a:solidFill>
              </a:rPr>
              <a:t> </a:t>
            </a:r>
            <a:r>
              <a:rPr lang="en-GB" sz="2000" dirty="0" err="1">
                <a:solidFill>
                  <a:srgbClr val="404793"/>
                </a:solidFill>
              </a:rPr>
              <a:t>intégrant</a:t>
            </a:r>
            <a:r>
              <a:rPr lang="en-GB" sz="2000" dirty="0">
                <a:solidFill>
                  <a:srgbClr val="404793"/>
                </a:solidFill>
              </a:rPr>
              <a:t> les </a:t>
            </a:r>
            <a:r>
              <a:rPr lang="en-GB" sz="2000" b="1" dirty="0" err="1">
                <a:solidFill>
                  <a:srgbClr val="404793"/>
                </a:solidFill>
              </a:rPr>
              <a:t>entreprises</a:t>
            </a:r>
            <a:r>
              <a:rPr lang="en-GB" sz="2000" b="1" dirty="0">
                <a:solidFill>
                  <a:srgbClr val="404793"/>
                </a:solidFill>
              </a:rPr>
              <a:t> féminines, sociales, </a:t>
            </a:r>
            <a:r>
              <a:rPr lang="en-GB" sz="2000" b="1" dirty="0" err="1">
                <a:solidFill>
                  <a:srgbClr val="404793"/>
                </a:solidFill>
              </a:rPr>
              <a:t>circulaires</a:t>
            </a:r>
            <a:r>
              <a:rPr lang="en-GB" sz="2000" b="1" dirty="0">
                <a:solidFill>
                  <a:srgbClr val="404793"/>
                </a:solidFill>
              </a:rPr>
              <a:t> 	</a:t>
            </a:r>
            <a:r>
              <a:rPr lang="en-GB" sz="2000" b="1" dirty="0" err="1">
                <a:solidFill>
                  <a:srgbClr val="404793"/>
                </a:solidFill>
              </a:rPr>
              <a:t>ou</a:t>
            </a:r>
            <a:r>
              <a:rPr lang="en-GB" sz="2000" b="1" dirty="0">
                <a:solidFill>
                  <a:srgbClr val="404793"/>
                </a:solidFill>
              </a:rPr>
              <a:t> </a:t>
            </a:r>
            <a:r>
              <a:rPr lang="en-GB" sz="2000" b="1" dirty="0" err="1">
                <a:solidFill>
                  <a:srgbClr val="404793"/>
                </a:solidFill>
              </a:rPr>
              <a:t>vertes</a:t>
            </a:r>
            <a:r>
              <a:rPr lang="en-GB" sz="2000" b="1" dirty="0">
                <a:solidFill>
                  <a:srgbClr val="404793"/>
                </a:solidFill>
              </a:rPr>
              <a:t> dans </a:t>
            </a:r>
            <a:r>
              <a:rPr lang="en-GB" sz="2000" b="1" dirty="0" err="1">
                <a:solidFill>
                  <a:srgbClr val="404793"/>
                </a:solidFill>
              </a:rPr>
              <a:t>leur</a:t>
            </a:r>
            <a:r>
              <a:rPr lang="en-GB" sz="2000" b="1" dirty="0">
                <a:solidFill>
                  <a:srgbClr val="404793"/>
                </a:solidFill>
              </a:rPr>
              <a:t> </a:t>
            </a:r>
            <a:r>
              <a:rPr lang="en-GB" sz="2000" b="1" dirty="0" err="1">
                <a:solidFill>
                  <a:srgbClr val="404793"/>
                </a:solidFill>
              </a:rPr>
              <a:t>cible</a:t>
            </a:r>
            <a:endParaRPr lang="en-US" sz="2000" dirty="0">
              <a:solidFill>
                <a:srgbClr val="4047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3823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00B0F0">
                <a:alpha val="50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02C2355-53A1-46A5-BC6A-3234F4BC5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r>
              <a:rPr lang="fr-FR"/>
              <a:t>Brouillon V0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pic>
        <p:nvPicPr>
          <p:cNvPr id="8" name="Picture 6" descr="A close up of a logo  Description automatically generated">
            <a:extLst>
              <a:ext uri="{FF2B5EF4-FFF2-40B4-BE49-F238E27FC236}">
                <a16:creationId xmlns:a16="http://schemas.microsoft.com/office/drawing/2014/main" id="{970D57E8-158A-8645-B558-3CC71E9577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5757"/>
            <a:ext cx="1728192" cy="382923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4597" y="5507340"/>
            <a:ext cx="3149403" cy="151490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31827038-BD22-4ED1-9BAD-75552DB3CD98}"/>
              </a:ext>
            </a:extLst>
          </p:cNvPr>
          <p:cNvSpPr txBox="1">
            <a:spLocks/>
          </p:cNvSpPr>
          <p:nvPr/>
        </p:nvSpPr>
        <p:spPr>
          <a:xfrm>
            <a:off x="2928953" y="263223"/>
            <a:ext cx="6186481" cy="6536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defTabSz="685800"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rgbClr val="40479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n-GB" dirty="0"/>
              <a:t>Sub Obj. 2 Tirer parti de la transformation numérique pour libérer l'accès à la finance alternative</a:t>
            </a:r>
            <a:endParaRPr lang="fr-FR" dirty="0"/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BC6FE2D7-0BE1-42F4-8583-FFB803144BA1}"/>
              </a:ext>
            </a:extLst>
          </p:cNvPr>
          <p:cNvSpPr txBox="1"/>
          <p:nvPr/>
        </p:nvSpPr>
        <p:spPr>
          <a:xfrm>
            <a:off x="408687" y="1262856"/>
            <a:ext cx="8263829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200" b="1" dirty="0">
                <a:solidFill>
                  <a:srgbClr val="404793"/>
                </a:solidFill>
              </a:rPr>
              <a:t>Objectifs</a:t>
            </a:r>
          </a:p>
          <a:p>
            <a:pPr marL="457200" lvl="0" indent="-457200" algn="l" rtl="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04793"/>
                </a:solidFill>
              </a:rPr>
              <a:t>Contribuer à la transformation du cadre réglementaire de la finance numérique et des services financiers</a:t>
            </a:r>
          </a:p>
          <a:p>
            <a:pPr marL="457200" lvl="0" indent="-457200" algn="l" rtl="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04793"/>
                </a:solidFill>
              </a:rPr>
              <a:t>Accroître la portée et l'efficacité des écosystèmes de la finance numérique</a:t>
            </a:r>
          </a:p>
          <a:p>
            <a:pPr marL="457200" lvl="0" indent="-457200" algn="l" rtl="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04793"/>
                </a:solidFill>
              </a:rPr>
              <a:t>Favoriser l'émergence d'écosystèmes fintech nationaux</a:t>
            </a:r>
            <a:endParaRPr lang="en-US" sz="2200" dirty="0">
              <a:solidFill>
                <a:srgbClr val="404793"/>
              </a:solidFill>
            </a:endParaRPr>
          </a:p>
          <a:p>
            <a:pPr algn="l" rtl="0">
              <a:spcBef>
                <a:spcPts val="600"/>
              </a:spcBef>
              <a:spcAft>
                <a:spcPts val="1200"/>
              </a:spcAft>
            </a:pPr>
            <a:endParaRPr lang="en-GB" sz="1200" dirty="0">
              <a:solidFill>
                <a:srgbClr val="404793"/>
              </a:solidFill>
            </a:endParaRPr>
          </a:p>
          <a:p>
            <a:pPr algn="l" rtl="0">
              <a:spcBef>
                <a:spcPts val="600"/>
              </a:spcBef>
              <a:spcAft>
                <a:spcPts val="1200"/>
              </a:spcAft>
            </a:pPr>
            <a:r>
              <a:rPr lang="en-GB" sz="2000" dirty="0">
                <a:solidFill>
                  <a:srgbClr val="404793"/>
                </a:solidFill>
              </a:rPr>
              <a:t>2.1 Sensibilisation à la </a:t>
            </a:r>
            <a:r>
              <a:rPr lang="en-GB" sz="2000" b="1" dirty="0">
                <a:solidFill>
                  <a:srgbClr val="404793"/>
                </a:solidFill>
              </a:rPr>
              <a:t>UE PSD2</a:t>
            </a:r>
            <a:r>
              <a:rPr lang="en-GB" sz="2000" dirty="0">
                <a:solidFill>
                  <a:srgbClr val="404793"/>
                </a:solidFill>
              </a:rPr>
              <a:t> comme catalyseur pour l'emploi et A2F</a:t>
            </a:r>
          </a:p>
          <a:p>
            <a:pPr algn="l" rtl="0">
              <a:spcBef>
                <a:spcPts val="600"/>
              </a:spcBef>
              <a:spcAft>
                <a:spcPts val="1200"/>
              </a:spcAft>
            </a:pPr>
            <a:r>
              <a:rPr lang="en-GB" sz="2000" dirty="0">
                <a:solidFill>
                  <a:srgbClr val="404793"/>
                </a:solidFill>
              </a:rPr>
              <a:t>2.2	Lever les obstacles réglementaires au développement des 	</a:t>
            </a:r>
            <a:r>
              <a:rPr lang="en-GB" sz="2000" dirty="0" err="1">
                <a:solidFill>
                  <a:srgbClr val="404793"/>
                </a:solidFill>
              </a:rPr>
              <a:t>écosystèmes</a:t>
            </a:r>
            <a:r>
              <a:rPr lang="en-GB" sz="2000" dirty="0">
                <a:solidFill>
                  <a:srgbClr val="404793"/>
                </a:solidFill>
              </a:rPr>
              <a:t> de </a:t>
            </a:r>
            <a:r>
              <a:rPr lang="en-GB" sz="2000" b="1" dirty="0" err="1">
                <a:solidFill>
                  <a:srgbClr val="404793"/>
                </a:solidFill>
              </a:rPr>
              <a:t>plateformes</a:t>
            </a:r>
            <a:r>
              <a:rPr lang="en-GB" sz="2000" b="1" dirty="0">
                <a:solidFill>
                  <a:srgbClr val="404793"/>
                </a:solidFill>
              </a:rPr>
              <a:t> </a:t>
            </a:r>
            <a:r>
              <a:rPr lang="en-GB" sz="2000" dirty="0">
                <a:solidFill>
                  <a:srgbClr val="404793"/>
                </a:solidFill>
              </a:rPr>
              <a:t>(ex, </a:t>
            </a:r>
            <a:r>
              <a:rPr lang="en-GB" sz="2000" dirty="0" err="1">
                <a:solidFill>
                  <a:srgbClr val="404793"/>
                </a:solidFill>
              </a:rPr>
              <a:t>financement</a:t>
            </a:r>
            <a:r>
              <a:rPr lang="en-GB" sz="2000" dirty="0">
                <a:solidFill>
                  <a:srgbClr val="404793"/>
                </a:solidFill>
              </a:rPr>
              <a:t> </a:t>
            </a:r>
            <a:r>
              <a:rPr lang="en-GB" sz="2000" dirty="0" err="1">
                <a:solidFill>
                  <a:srgbClr val="404793"/>
                </a:solidFill>
              </a:rPr>
              <a:t>participatif</a:t>
            </a:r>
            <a:r>
              <a:rPr lang="en-GB" sz="2000" dirty="0">
                <a:solidFill>
                  <a:srgbClr val="404793"/>
                </a:solidFill>
              </a:rPr>
              <a:t>, CR)</a:t>
            </a:r>
            <a:endParaRPr lang="en-US" sz="2000" dirty="0">
              <a:solidFill>
                <a:srgbClr val="404793"/>
              </a:solidFill>
            </a:endParaRPr>
          </a:p>
          <a:p>
            <a:pPr algn="l" rtl="0">
              <a:spcBef>
                <a:spcPts val="600"/>
              </a:spcBef>
              <a:spcAft>
                <a:spcPts val="1200"/>
              </a:spcAft>
            </a:pPr>
            <a:r>
              <a:rPr lang="en-US" sz="2000" dirty="0">
                <a:solidFill>
                  <a:srgbClr val="404793"/>
                </a:solidFill>
              </a:rPr>
              <a:t>2.3 	</a:t>
            </a:r>
            <a:r>
              <a:rPr lang="en-GB" sz="2000" dirty="0" err="1">
                <a:solidFill>
                  <a:srgbClr val="404793"/>
                </a:solidFill>
              </a:rPr>
              <a:t>Appui</a:t>
            </a:r>
            <a:r>
              <a:rPr lang="en-GB" sz="2000" dirty="0">
                <a:solidFill>
                  <a:srgbClr val="404793"/>
                </a:solidFill>
              </a:rPr>
              <a:t> à la mise en œuvre du </a:t>
            </a:r>
            <a:r>
              <a:rPr lang="en-GB" sz="2000" b="1" dirty="0">
                <a:solidFill>
                  <a:srgbClr val="404793"/>
                </a:solidFill>
              </a:rPr>
              <a:t>bac à sable réglementaire</a:t>
            </a:r>
            <a:endParaRPr lang="en-US" sz="2000" b="1" dirty="0">
              <a:solidFill>
                <a:srgbClr val="4047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4021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02C2355-53A1-46A5-BC6A-3234F4BC5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r>
              <a:rPr lang="fr-FR"/>
              <a:t>Brouillon V0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pic>
        <p:nvPicPr>
          <p:cNvPr id="8" name="Picture 6" descr="A close up of a logo  Description automatically generated">
            <a:extLst>
              <a:ext uri="{FF2B5EF4-FFF2-40B4-BE49-F238E27FC236}">
                <a16:creationId xmlns:a16="http://schemas.microsoft.com/office/drawing/2014/main" id="{970D57E8-158A-8645-B558-3CC71E9577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5757"/>
            <a:ext cx="1728192" cy="382923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4597" y="5507340"/>
            <a:ext cx="3149403" cy="151490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31827038-BD22-4ED1-9BAD-75552DB3CD98}"/>
              </a:ext>
            </a:extLst>
          </p:cNvPr>
          <p:cNvSpPr txBox="1">
            <a:spLocks/>
          </p:cNvSpPr>
          <p:nvPr/>
        </p:nvSpPr>
        <p:spPr>
          <a:xfrm>
            <a:off x="4844636" y="338174"/>
            <a:ext cx="5090785" cy="6536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685800"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rgbClr val="40479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n-GB" sz="28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PRINCIPES </a:t>
            </a:r>
            <a:r>
              <a:rPr lang="en-GB" sz="2800" dirty="0">
                <a:solidFill>
                  <a:srgbClr val="FF0000"/>
                </a:solidFill>
              </a:rPr>
              <a:t>STRATÉGIQUES D’INTERVENTION 2021</a:t>
            </a: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BC6FE2D7-0BE1-42F4-8583-FFB803144BA1}"/>
              </a:ext>
            </a:extLst>
          </p:cNvPr>
          <p:cNvSpPr txBox="1"/>
          <p:nvPr/>
        </p:nvSpPr>
        <p:spPr>
          <a:xfrm>
            <a:off x="468647" y="1517687"/>
            <a:ext cx="8000795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l" rtl="0">
              <a:spcBef>
                <a:spcPts val="24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404793"/>
                </a:solidFill>
              </a:rPr>
              <a:t>ÊTRE PLUS COMPÉTITIF ET PLUS INCLUSIF GRÂCE À </a:t>
            </a:r>
            <a:r>
              <a:rPr lang="en-US" sz="2400" b="1" dirty="0">
                <a:solidFill>
                  <a:srgbClr val="FF0000"/>
                </a:solidFill>
              </a:rPr>
              <a:t>DIGITALISATION</a:t>
            </a:r>
          </a:p>
          <a:p>
            <a:pPr marL="457200" lvl="0" indent="-457200" algn="l" rtl="0">
              <a:spcBef>
                <a:spcPts val="24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404793"/>
                </a:solidFill>
              </a:rPr>
              <a:t>CAPTURER LES OPPORTUNITÉS PROVENANT DE LA </a:t>
            </a:r>
            <a:r>
              <a:rPr lang="en-US" sz="2400" b="1" dirty="0">
                <a:solidFill>
                  <a:srgbClr val="FF0000"/>
                </a:solidFill>
              </a:rPr>
              <a:t>TRANSFORMATION</a:t>
            </a:r>
          </a:p>
          <a:p>
            <a:pPr marL="457200" lvl="0" indent="-457200" algn="l" rtl="0">
              <a:spcBef>
                <a:spcPts val="24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AMELIORER L'INCLUSION FINANCIÈRE</a:t>
            </a:r>
            <a:r>
              <a:rPr lang="en-US" sz="2400" b="1" dirty="0">
                <a:solidFill>
                  <a:srgbClr val="404793"/>
                </a:solidFill>
              </a:rPr>
              <a:t> GRÂCE À LA FINANCE ALTERNATIVE NUMÉRIQUE</a:t>
            </a:r>
          </a:p>
          <a:p>
            <a:pPr marL="457200" lvl="0" indent="-457200" algn="l" rtl="0">
              <a:spcBef>
                <a:spcPts val="24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404793"/>
                </a:solidFill>
              </a:rPr>
              <a:t>METTRE L’</a:t>
            </a:r>
            <a:r>
              <a:rPr lang="en-US" sz="2400" b="1" dirty="0">
                <a:solidFill>
                  <a:srgbClr val="FF0000"/>
                </a:solidFill>
              </a:rPr>
              <a:t>IMPACT AU CŒUR</a:t>
            </a:r>
            <a:r>
              <a:rPr lang="en-US" sz="2400" b="1" dirty="0">
                <a:solidFill>
                  <a:srgbClr val="404793"/>
                </a:solidFill>
              </a:rPr>
              <a:t> DU DÉVELOPPEMENT DE LA FINANCE ALTERNATIVE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80761FC0-26EA-4E7C-9949-07A3AE8E3049}"/>
              </a:ext>
            </a:extLst>
          </p:cNvPr>
          <p:cNvSpPr/>
          <p:nvPr/>
        </p:nvSpPr>
        <p:spPr>
          <a:xfrm>
            <a:off x="324955" y="1160983"/>
            <a:ext cx="8494090" cy="5002237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355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758CBBA-2489-4B9D-9594-794D88364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0883" y="0"/>
            <a:ext cx="10815145" cy="701992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BCC8893-E3E0-4810-B46E-DE977920359F}"/>
              </a:ext>
            </a:extLst>
          </p:cNvPr>
          <p:cNvSpPr txBox="1"/>
          <p:nvPr/>
        </p:nvSpPr>
        <p:spPr>
          <a:xfrm>
            <a:off x="4757732" y="695652"/>
            <a:ext cx="430398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-FR" sz="3500" b="1" dirty="0">
                <a:solidFill>
                  <a:schemeClr val="bg1"/>
                </a:solidFill>
              </a:rPr>
              <a:t>MISE EN ŒUVRE 2020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9D7EE318-2E6C-4B2C-8692-4BDD21220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r>
              <a:rPr lang="fr-FR"/>
              <a:t>Brouillon V0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C45141A-79ED-4502-AD9E-41D9013F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42490-17C2-EE46-9E44-F225CBA33400}" type="slidenum">
              <a:rPr lang="fr-FR" smtClean="0"/>
              <a:pPr algn="l" rtl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86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758CBBA-2489-4B9D-9594-794D88364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0883" y="0"/>
            <a:ext cx="10815145" cy="701992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BCC8893-E3E0-4810-B46E-DE977920359F}"/>
              </a:ext>
            </a:extLst>
          </p:cNvPr>
          <p:cNvSpPr txBox="1"/>
          <p:nvPr/>
        </p:nvSpPr>
        <p:spPr>
          <a:xfrm>
            <a:off x="5081582" y="695652"/>
            <a:ext cx="430398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-FR" sz="3500" b="1" dirty="0">
                <a:solidFill>
                  <a:schemeClr val="bg1"/>
                </a:solidFill>
              </a:rPr>
              <a:t>MERCI!</a:t>
            </a:r>
          </a:p>
          <a:p>
            <a:pPr algn="ctr" rtl="0"/>
            <a:r>
              <a:rPr lang="fr-FR" sz="3500" b="1" dirty="0">
                <a:solidFill>
                  <a:schemeClr val="bg1"/>
                </a:solidFill>
              </a:rPr>
              <a:t>MERCI!</a:t>
            </a:r>
          </a:p>
          <a:p>
            <a:pPr algn="ctr" rtl="0"/>
            <a:r>
              <a:rPr lang="ar-LB" sz="6000" b="1" dirty="0">
                <a:solidFill>
                  <a:schemeClr val="bg1"/>
                </a:solidFill>
              </a:rPr>
              <a:t>شكراً لكم</a:t>
            </a:r>
            <a:endParaRPr lang="fr-FR" sz="3500" b="1" dirty="0">
              <a:solidFill>
                <a:schemeClr val="bg1"/>
              </a:solidFill>
            </a:endParaRP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9F75F4FA-F706-4DA6-B4EE-E04D3A7D6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r>
              <a:rPr lang="fr-FR"/>
              <a:t>Brouillon V0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43A7C18-E558-4429-9739-D50676CE0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42490-17C2-EE46-9E44-F225CBA33400}" type="slidenum">
              <a:rPr lang="fr-FR" smtClean="0"/>
              <a:pPr algn="l" rtl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914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2223" y="71438"/>
            <a:ext cx="2706044" cy="1017956"/>
          </a:xfrm>
        </p:spPr>
        <p:txBody>
          <a:bodyPr>
            <a:normAutofit/>
          </a:bodyPr>
          <a:lstStyle/>
          <a:p>
            <a:pPr algn="l" rtl="0"/>
            <a:r>
              <a:rPr lang="en-GB" sz="2600" b="1" dirty="0">
                <a:solidFill>
                  <a:srgbClr val="404793"/>
                </a:solidFill>
              </a:rPr>
              <a:t>Rappel: </a:t>
            </a:r>
            <a:r>
              <a:rPr lang="en-GB" sz="2600" b="1" dirty="0" err="1">
                <a:solidFill>
                  <a:srgbClr val="404793"/>
                </a:solidFill>
              </a:rPr>
              <a:t>résultats</a:t>
            </a:r>
            <a:endParaRPr lang="en-GB" sz="2600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 algn="l" rtl="0"/>
            <a:r>
              <a:rPr lang="en-GB"/>
              <a:t>1</a:t>
            </a:r>
          </a:p>
        </p:txBody>
      </p:sp>
      <p:pic>
        <p:nvPicPr>
          <p:cNvPr id="8" name="Picture 6" descr="A close up of a logo  Description automatically generated">
            <a:extLst>
              <a:ext uri="{FF2B5EF4-FFF2-40B4-BE49-F238E27FC236}">
                <a16:creationId xmlns:a16="http://schemas.microsoft.com/office/drawing/2014/main" id="{970D57E8-158A-8645-B558-3CC71E9577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5757"/>
            <a:ext cx="1728192" cy="382923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4597" y="5507340"/>
            <a:ext cx="3149403" cy="1514902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A2F40DCE-23BD-41A0-A459-7443F7DA89AE}"/>
              </a:ext>
            </a:extLst>
          </p:cNvPr>
          <p:cNvSpPr/>
          <p:nvPr/>
        </p:nvSpPr>
        <p:spPr>
          <a:xfrm>
            <a:off x="960453" y="1845670"/>
            <a:ext cx="2743209" cy="2539633"/>
          </a:xfrm>
          <a:prstGeom prst="ellipse">
            <a:avLst/>
          </a:prstGeom>
          <a:solidFill>
            <a:schemeClr val="accent1">
              <a:lumMod val="50000"/>
              <a:alpha val="5000"/>
            </a:schemeClr>
          </a:solidFill>
          <a:ln w="60325">
            <a:solidFill>
              <a:schemeClr val="accent1">
                <a:lumMod val="50000"/>
                <a:alpha val="2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RÉSULTAT 1</a:t>
            </a:r>
          </a:p>
          <a:p>
            <a:pPr algn="ctr" rtl="0"/>
            <a:r>
              <a:rPr lang="en-GB" b="1" dirty="0">
                <a:solidFill>
                  <a:srgbClr val="404793"/>
                </a:solidFill>
              </a:rPr>
              <a:t>Les TPME </a:t>
            </a:r>
            <a:r>
              <a:rPr lang="en-GB" b="1" dirty="0" err="1">
                <a:solidFill>
                  <a:srgbClr val="404793"/>
                </a:solidFill>
              </a:rPr>
              <a:t>moteurs</a:t>
            </a:r>
            <a:r>
              <a:rPr lang="en-GB" b="1" dirty="0">
                <a:solidFill>
                  <a:srgbClr val="404793"/>
                </a:solidFill>
              </a:rPr>
              <a:t> de </a:t>
            </a:r>
            <a:r>
              <a:rPr lang="en-GB" b="1" dirty="0" err="1">
                <a:solidFill>
                  <a:srgbClr val="404793"/>
                </a:solidFill>
              </a:rPr>
              <a:t>croissance</a:t>
            </a:r>
            <a:r>
              <a:rPr lang="en-GB" b="1" dirty="0">
                <a:solidFill>
                  <a:srgbClr val="404793"/>
                </a:solidFill>
              </a:rPr>
              <a:t> inclusive 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</a:rPr>
              <a:t>Cartogra-phie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 des 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</a:rPr>
              <a:t>poli-tiques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, y 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</a:rPr>
              <a:t>compris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</a:rPr>
              <a:t>réponses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 COVID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DB36C4DA-1F65-49A2-BCE0-2ABCF78A100B}"/>
              </a:ext>
            </a:extLst>
          </p:cNvPr>
          <p:cNvSpPr/>
          <p:nvPr/>
        </p:nvSpPr>
        <p:spPr>
          <a:xfrm>
            <a:off x="3066097" y="539016"/>
            <a:ext cx="2743209" cy="2539633"/>
          </a:xfrm>
          <a:prstGeom prst="ellipse">
            <a:avLst/>
          </a:prstGeom>
          <a:solidFill>
            <a:schemeClr val="accent1">
              <a:lumMod val="50000"/>
              <a:alpha val="10000"/>
            </a:schemeClr>
          </a:solidFill>
          <a:ln w="60325">
            <a:solidFill>
              <a:schemeClr val="accent1">
                <a:lumMod val="50000"/>
                <a:alpha val="2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GB" b="1">
                <a:solidFill>
                  <a:schemeClr val="accent5">
                    <a:lumMod val="75000"/>
                  </a:schemeClr>
                </a:solidFill>
              </a:rPr>
              <a:t>RÉSULTAT 2</a:t>
            </a:r>
          </a:p>
          <a:p>
            <a:pPr algn="ctr" rtl="0"/>
            <a:r>
              <a:rPr lang="en-GB" b="1">
                <a:solidFill>
                  <a:srgbClr val="404793"/>
                </a:solidFill>
              </a:rPr>
              <a:t>Améliorer l'environnement institutionnel</a:t>
            </a:r>
          </a:p>
          <a:p>
            <a:pPr algn="ctr" rtl="0"/>
            <a:r>
              <a:rPr lang="en-GB">
                <a:solidFill>
                  <a:schemeClr val="accent5">
                    <a:lumMod val="75000"/>
                  </a:schemeClr>
                </a:solidFill>
              </a:rPr>
              <a:t>Fintech via sandbox / outil d'atténuation des risques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296AB2FC-BC86-44E0-8F5E-8FDB289082E1}"/>
              </a:ext>
            </a:extLst>
          </p:cNvPr>
          <p:cNvSpPr/>
          <p:nvPr/>
        </p:nvSpPr>
        <p:spPr>
          <a:xfrm>
            <a:off x="5181596" y="1845669"/>
            <a:ext cx="2743209" cy="2539633"/>
          </a:xfrm>
          <a:prstGeom prst="ellipse">
            <a:avLst/>
          </a:prstGeom>
          <a:solidFill>
            <a:schemeClr val="accent1">
              <a:lumMod val="50000"/>
              <a:alpha val="15000"/>
            </a:schemeClr>
          </a:solidFill>
          <a:ln w="60325">
            <a:solidFill>
              <a:schemeClr val="accent1">
                <a:lumMod val="50000"/>
                <a:alpha val="2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GB" b="1">
                <a:solidFill>
                  <a:schemeClr val="accent5">
                    <a:lumMod val="75000"/>
                  </a:schemeClr>
                </a:solidFill>
              </a:rPr>
              <a:t>RÉSULTAT 3</a:t>
            </a:r>
          </a:p>
          <a:p>
            <a:pPr algn="ctr" rtl="0"/>
            <a:r>
              <a:rPr lang="en-GB" b="1">
                <a:solidFill>
                  <a:srgbClr val="404793"/>
                </a:solidFill>
              </a:rPr>
              <a:t>Faciliter l'accès aux financements alternatifs</a:t>
            </a:r>
          </a:p>
          <a:p>
            <a:pPr algn="ctr" rtl="0"/>
            <a:r>
              <a:rPr lang="en-GB">
                <a:solidFill>
                  <a:schemeClr val="accent5">
                    <a:lumMod val="75000"/>
                  </a:schemeClr>
                </a:solidFill>
              </a:rPr>
              <a:t>Renforcer les IF alternatives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2874AEE7-39B0-43D1-8DA0-7FB0D070F349}"/>
              </a:ext>
            </a:extLst>
          </p:cNvPr>
          <p:cNvSpPr/>
          <p:nvPr/>
        </p:nvSpPr>
        <p:spPr>
          <a:xfrm>
            <a:off x="4380762" y="4044246"/>
            <a:ext cx="2743209" cy="2539633"/>
          </a:xfrm>
          <a:prstGeom prst="ellipse">
            <a:avLst/>
          </a:prstGeom>
          <a:solidFill>
            <a:schemeClr val="accent1">
              <a:lumMod val="50000"/>
              <a:alpha val="20000"/>
            </a:schemeClr>
          </a:solidFill>
          <a:ln w="60325">
            <a:solidFill>
              <a:schemeClr val="accent1">
                <a:lumMod val="50000"/>
                <a:alpha val="2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GB" b="1">
                <a:solidFill>
                  <a:schemeClr val="accent5">
                    <a:lumMod val="75000"/>
                  </a:schemeClr>
                </a:solidFill>
              </a:rPr>
              <a:t>RÉSULTAT 4</a:t>
            </a:r>
          </a:p>
          <a:p>
            <a:pPr algn="ctr" rtl="0"/>
            <a:r>
              <a:rPr lang="en-GB" b="1">
                <a:solidFill>
                  <a:srgbClr val="404793"/>
                </a:solidFill>
              </a:rPr>
              <a:t>Soutenir la plateforme régionale</a:t>
            </a:r>
          </a:p>
          <a:p>
            <a:pPr algn="ctr" rtl="0"/>
            <a:r>
              <a:rPr lang="en-GB">
                <a:solidFill>
                  <a:schemeClr val="accent5">
                    <a:lumMod val="75000"/>
                  </a:schemeClr>
                </a:solidFill>
              </a:rPr>
              <a:t>Capacités SBAC</a:t>
            </a:r>
          </a:p>
          <a:p>
            <a:pPr algn="ctr" rtl="0"/>
            <a:r>
              <a:rPr lang="en-GB">
                <a:solidFill>
                  <a:schemeClr val="accent5">
                    <a:lumMod val="75000"/>
                  </a:schemeClr>
                </a:solidFill>
              </a:rPr>
              <a:t>Conférence à mi-parcours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2BB11A28-59B6-4C1E-999C-279222D8CC4C}"/>
              </a:ext>
            </a:extLst>
          </p:cNvPr>
          <p:cNvSpPr/>
          <p:nvPr/>
        </p:nvSpPr>
        <p:spPr>
          <a:xfrm>
            <a:off x="1854132" y="4036225"/>
            <a:ext cx="2743209" cy="2539633"/>
          </a:xfrm>
          <a:prstGeom prst="ellipse">
            <a:avLst/>
          </a:prstGeom>
          <a:solidFill>
            <a:schemeClr val="accent1">
              <a:lumMod val="50000"/>
              <a:alpha val="25000"/>
            </a:schemeClr>
          </a:solidFill>
          <a:ln w="60325">
            <a:solidFill>
              <a:schemeClr val="accent1">
                <a:lumMod val="5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GB" b="1">
                <a:solidFill>
                  <a:schemeClr val="accent5">
                    <a:lumMod val="75000"/>
                  </a:schemeClr>
                </a:solidFill>
              </a:rPr>
              <a:t>RÉSULTAT 5</a:t>
            </a:r>
          </a:p>
          <a:p>
            <a:pPr algn="ctr" rtl="0"/>
            <a:r>
              <a:rPr lang="en-GB" b="1">
                <a:solidFill>
                  <a:srgbClr val="404793"/>
                </a:solidFill>
              </a:rPr>
              <a:t>Communication et visibilité</a:t>
            </a:r>
          </a:p>
          <a:p>
            <a:pPr algn="ctr" rtl="0"/>
            <a:r>
              <a:rPr lang="en-GB">
                <a:solidFill>
                  <a:schemeClr val="accent5">
                    <a:lumMod val="75000"/>
                  </a:schemeClr>
                </a:solidFill>
              </a:rPr>
              <a:t>Soutenir les activités et la plateforme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27CDC4C-4880-49F2-A21B-501A005D9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r>
              <a:rPr lang="en-GB"/>
              <a:t>Brouillon V0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38612E2-E4C8-4E30-8E35-65DDB8451AC5}"/>
              </a:ext>
            </a:extLst>
          </p:cNvPr>
          <p:cNvSpPr/>
          <p:nvPr/>
        </p:nvSpPr>
        <p:spPr>
          <a:xfrm>
            <a:off x="3497677" y="3185951"/>
            <a:ext cx="1993343" cy="966483"/>
          </a:xfrm>
          <a:prstGeom prst="rect">
            <a:avLst/>
          </a:prstGeom>
          <a:solidFill>
            <a:schemeClr val="bg1"/>
          </a:solidFill>
          <a:ln w="85725" cmpd="thinThick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 rt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b="1" dirty="0">
                <a:solidFill>
                  <a:srgbClr val="FF0000"/>
                </a:solidFill>
              </a:rPr>
              <a:t>Inspirer des politiques et </a:t>
            </a:r>
            <a:r>
              <a:rPr lang="en-GB" b="1" dirty="0" err="1">
                <a:solidFill>
                  <a:srgbClr val="FF0000"/>
                </a:solidFill>
              </a:rPr>
              <a:t>réglementations</a:t>
            </a:r>
            <a:endParaRPr lang="en-GB" b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73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2648" y="219747"/>
            <a:ext cx="3502759" cy="620013"/>
          </a:xfrm>
        </p:spPr>
        <p:txBody>
          <a:bodyPr>
            <a:normAutofit/>
          </a:bodyPr>
          <a:lstStyle/>
          <a:p>
            <a:pPr algn="l" rtl="0"/>
            <a:r>
              <a:rPr lang="fr-FR" sz="2600" b="1" dirty="0">
                <a:solidFill>
                  <a:srgbClr val="404793"/>
                </a:solidFill>
                <a:latin typeface="+mn-lt"/>
              </a:rPr>
              <a:t>PdT1 Rétrospective</a:t>
            </a:r>
            <a:endParaRPr lang="fr-FR" sz="2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 algn="l" rtl="0"/>
            <a:r>
              <a:rPr lang="en-US" dirty="0"/>
              <a:t>1</a:t>
            </a:r>
          </a:p>
        </p:txBody>
      </p:sp>
      <p:pic>
        <p:nvPicPr>
          <p:cNvPr id="8" name="Picture 6" descr="A close up of a logo  Description automatically generated">
            <a:extLst>
              <a:ext uri="{FF2B5EF4-FFF2-40B4-BE49-F238E27FC236}">
                <a16:creationId xmlns:a16="http://schemas.microsoft.com/office/drawing/2014/main" id="{970D57E8-158A-8645-B558-3CC71E9577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5757"/>
            <a:ext cx="1728192" cy="382923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4597" y="5507340"/>
            <a:ext cx="3149403" cy="151490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EA52D24-0953-4260-BF2C-FB7F61F980BB}"/>
              </a:ext>
            </a:extLst>
          </p:cNvPr>
          <p:cNvSpPr/>
          <p:nvPr/>
        </p:nvSpPr>
        <p:spPr>
          <a:xfrm>
            <a:off x="510621" y="1132736"/>
            <a:ext cx="8089361" cy="4966424"/>
          </a:xfrm>
          <a:prstGeom prst="rect">
            <a:avLst/>
          </a:prstGeom>
          <a:ln w="190500" cmpd="thinThick">
            <a:noFill/>
          </a:ln>
        </p:spPr>
        <p:txBody>
          <a:bodyPr wrap="square">
            <a:spAutoFit/>
          </a:bodyPr>
          <a:lstStyle/>
          <a:p>
            <a:pPr algn="l" rt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200" b="1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Objectifs stratégiques clés de l'AWP…</a:t>
            </a:r>
          </a:p>
          <a:p>
            <a:pPr algn="l" rt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Créer des communautés de pratique autour des SBAC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Déployer une méthodologie </a:t>
            </a:r>
            <a:r>
              <a:rPr lang="en-GB" sz="2000" dirty="0" err="1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articulant</a:t>
            </a:r>
            <a:r>
              <a:rPr lang="en-GB" sz="2000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les </a:t>
            </a:r>
            <a:r>
              <a:rPr lang="en-GB" sz="2000" dirty="0" err="1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niveaux</a:t>
            </a:r>
            <a:r>
              <a:rPr lang="en-GB" sz="2000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nat. et </a:t>
            </a:r>
            <a:r>
              <a:rPr lang="en-GB" sz="2000" dirty="0" err="1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regionaux</a:t>
            </a:r>
            <a:r>
              <a:rPr lang="en-GB" sz="2000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l" rt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Identifier les priorités nationales et positionner les interventions</a:t>
            </a:r>
          </a:p>
          <a:p>
            <a:pPr algn="l" rtl="0">
              <a:lnSpc>
                <a:spcPct val="107000"/>
              </a:lnSpc>
              <a:spcBef>
                <a:spcPts val="1800"/>
              </a:spcBef>
              <a:spcAft>
                <a:spcPts val="600"/>
              </a:spcAft>
            </a:pPr>
            <a:r>
              <a:rPr lang="en-GB" sz="2200" b="1" dirty="0">
                <a:solidFill>
                  <a:srgbClr val="4047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Contextualisation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 err="1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Intégrer</a:t>
            </a:r>
            <a:r>
              <a:rPr lang="en-GB" sz="2000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les </a:t>
            </a:r>
            <a:r>
              <a:rPr lang="en-GB" sz="2000" dirty="0" err="1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réponses</a:t>
            </a:r>
            <a:r>
              <a:rPr lang="en-GB" sz="2000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Covid</a:t>
            </a:r>
            <a:r>
              <a:rPr lang="en-GB" sz="2000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dans toutes les activités</a:t>
            </a:r>
          </a:p>
          <a:p>
            <a:pPr algn="l" rt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 err="1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Maintenir</a:t>
            </a:r>
            <a:r>
              <a:rPr lang="en-GB" sz="2000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la </a:t>
            </a:r>
            <a:r>
              <a:rPr lang="en-GB" sz="2000" dirty="0" err="1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dynamique</a:t>
            </a:r>
            <a:r>
              <a:rPr lang="en-GB" sz="2000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en animant des communautés en ligne</a:t>
            </a:r>
          </a:p>
          <a:p>
            <a:pPr algn="l" rt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Discuter de nouveaux sujets liés à la transformation économique</a:t>
            </a:r>
          </a:p>
          <a:p>
            <a:pPr algn="l" rtl="0">
              <a:lnSpc>
                <a:spcPct val="107000"/>
              </a:lnSpc>
              <a:spcBef>
                <a:spcPts val="1800"/>
              </a:spcBef>
              <a:spcAft>
                <a:spcPts val="600"/>
              </a:spcAft>
            </a:pPr>
            <a:r>
              <a:rPr lang="en-GB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Objectif de la session: discuter des interventions 2021 sur la base des apports techniques / régionaux et nationaux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30048E-4AD1-4FB1-8637-D8024ABEE78D}"/>
              </a:ext>
            </a:extLst>
          </p:cNvPr>
          <p:cNvSpPr/>
          <p:nvPr/>
        </p:nvSpPr>
        <p:spPr>
          <a:xfrm>
            <a:off x="368127" y="1013662"/>
            <a:ext cx="8288605" cy="2129588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63B96A6-810A-4911-AB3F-4803EEB92FF9}"/>
              </a:ext>
            </a:extLst>
          </p:cNvPr>
          <p:cNvSpPr/>
          <p:nvPr/>
        </p:nvSpPr>
        <p:spPr>
          <a:xfrm>
            <a:off x="368127" y="3086974"/>
            <a:ext cx="8231855" cy="2262974"/>
          </a:xfrm>
          <a:prstGeom prst="rect">
            <a:avLst/>
          </a:prstGeom>
          <a:solidFill>
            <a:schemeClr val="bg1">
              <a:lumMod val="65000"/>
              <a:alpha val="31000"/>
            </a:scheme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7F39198-F8E4-499B-AF09-3F05C134C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r>
              <a:rPr lang="fr-FR"/>
              <a:t>Brouillon V0</a:t>
            </a:r>
          </a:p>
        </p:txBody>
      </p:sp>
    </p:spTree>
    <p:extLst>
      <p:ext uri="{BB962C8B-B14F-4D97-AF65-F5344CB8AC3E}">
        <p14:creationId xmlns:p14="http://schemas.microsoft.com/office/powerpoint/2010/main" val="223126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7706" y="429297"/>
            <a:ext cx="4923644" cy="620013"/>
          </a:xfrm>
        </p:spPr>
        <p:txBody>
          <a:bodyPr>
            <a:noAutofit/>
          </a:bodyPr>
          <a:lstStyle/>
          <a:p>
            <a:pPr algn="l" rtl="0"/>
            <a:r>
              <a:rPr lang="fr-FR" sz="2600" b="1" dirty="0" err="1">
                <a:solidFill>
                  <a:srgbClr val="404793"/>
                </a:solidFill>
              </a:rPr>
              <a:t>Statut</a:t>
            </a:r>
            <a:r>
              <a:rPr lang="fr-FR" sz="2600" b="1" dirty="0">
                <a:solidFill>
                  <a:srgbClr val="404793"/>
                </a:solidFill>
              </a:rPr>
              <a:t> de </a:t>
            </a:r>
            <a:r>
              <a:rPr lang="fr-FR" sz="2600" b="1" dirty="0" err="1">
                <a:solidFill>
                  <a:srgbClr val="404793"/>
                </a:solidFill>
              </a:rPr>
              <a:t>la mise en oeuvre</a:t>
            </a:r>
            <a:br>
              <a:rPr lang="fr-FR" sz="2600" b="1" dirty="0">
                <a:solidFill>
                  <a:srgbClr val="404793"/>
                </a:solidFill>
              </a:rPr>
            </a:br>
            <a:r>
              <a:rPr lang="fr-FR" sz="2600" b="1" dirty="0" err="1">
                <a:solidFill>
                  <a:srgbClr val="FF0000"/>
                </a:solidFill>
              </a:rPr>
              <a:t>Résultat</a:t>
            </a:r>
            <a:r>
              <a:rPr lang="fr-FR" sz="2600" b="1" dirty="0">
                <a:solidFill>
                  <a:srgbClr val="FF0000"/>
                </a:solidFill>
              </a:rPr>
              <a:t> 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 algn="l" rtl="0"/>
            <a:r>
              <a:rPr lang="en-US" dirty="0"/>
              <a:t>1</a:t>
            </a:r>
          </a:p>
        </p:txBody>
      </p:sp>
      <p:pic>
        <p:nvPicPr>
          <p:cNvPr id="8" name="Picture 6" descr="A close up of a logo  Description automatically generated">
            <a:extLst>
              <a:ext uri="{FF2B5EF4-FFF2-40B4-BE49-F238E27FC236}">
                <a16:creationId xmlns:a16="http://schemas.microsoft.com/office/drawing/2014/main" id="{970D57E8-158A-8645-B558-3CC71E9577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5757"/>
            <a:ext cx="1728192" cy="382923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4597" y="5507340"/>
            <a:ext cx="3149403" cy="1514902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8660BB8-0DF3-420F-AA34-C92AC3AE89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121" y="1409082"/>
            <a:ext cx="8494091" cy="14844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EA52D24-0953-4260-BF2C-FB7F61F980BB}"/>
              </a:ext>
            </a:extLst>
          </p:cNvPr>
          <p:cNvSpPr/>
          <p:nvPr/>
        </p:nvSpPr>
        <p:spPr>
          <a:xfrm>
            <a:off x="320121" y="3163586"/>
            <a:ext cx="8089361" cy="3526286"/>
          </a:xfrm>
          <a:prstGeom prst="rect">
            <a:avLst/>
          </a:prstGeom>
          <a:ln w="190500" cmpd="thinThick">
            <a:noFill/>
          </a:ln>
        </p:spPr>
        <p:txBody>
          <a:bodyPr wrap="square">
            <a:spAutoFit/>
          </a:bodyPr>
          <a:lstStyle/>
          <a:p>
            <a:pPr algn="ctr" rtl="0">
              <a:spcBef>
                <a:spcPts val="300"/>
              </a:spcBef>
              <a:spcAft>
                <a:spcPts val="300"/>
              </a:spcAft>
            </a:pPr>
            <a:r>
              <a:rPr lang="en-GB" sz="2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13</a:t>
            </a: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Groupes</a:t>
            </a:r>
            <a:r>
              <a:rPr lang="en-GB" sz="2200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travail / </a:t>
            </a:r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en-GB" sz="2800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200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pays / </a:t>
            </a:r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330+</a:t>
            </a:r>
            <a:r>
              <a:rPr lang="en-GB" sz="2800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200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Rep. PP</a:t>
            </a:r>
          </a:p>
          <a:p>
            <a:pPr algn="ctr" rtl="0">
              <a:spcBef>
                <a:spcPts val="300"/>
              </a:spcBef>
              <a:spcAft>
                <a:spcPts val="300"/>
              </a:spcAft>
            </a:pPr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200" dirty="0">
                <a:solidFill>
                  <a:srgbClr val="4047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perspectives pays / </a:t>
            </a:r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  <a:r>
              <a:rPr lang="en-GB" sz="2200" dirty="0">
                <a:solidFill>
                  <a:srgbClr val="4047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notes sur les politiques de l'UE </a:t>
            </a:r>
          </a:p>
          <a:p>
            <a:pPr algn="ctr" rtl="0">
              <a:spcBef>
                <a:spcPts val="300"/>
              </a:spcBef>
              <a:spcAft>
                <a:spcPts val="300"/>
              </a:spcAft>
            </a:pPr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35 </a:t>
            </a:r>
            <a:r>
              <a:rPr lang="en-GB" sz="2200" dirty="0">
                <a:solidFill>
                  <a:srgbClr val="4047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recommandations / </a:t>
            </a:r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50+</a:t>
            </a:r>
            <a:r>
              <a:rPr lang="en-GB" sz="2200" dirty="0">
                <a:solidFill>
                  <a:srgbClr val="4047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solidFill>
                  <a:srgbClr val="4047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pratiques</a:t>
            </a:r>
            <a:r>
              <a:rPr lang="en-GB" sz="2200" dirty="0">
                <a:solidFill>
                  <a:srgbClr val="4047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outils identifiés</a:t>
            </a:r>
          </a:p>
          <a:p>
            <a:pPr algn="ctr" rtl="0">
              <a:spcBef>
                <a:spcPts val="300"/>
              </a:spcBef>
              <a:spcAft>
                <a:spcPts val="300"/>
              </a:spcAft>
            </a:pPr>
            <a:endParaRPr lang="en-GB" sz="2200" b="1" dirty="0">
              <a:solidFill>
                <a:srgbClr val="404793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l" rt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000" b="1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Engagement des parties prenantes</a:t>
            </a:r>
            <a:r>
              <a:rPr lang="en-GB" sz="2000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600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(méthodologie, dialogue, </a:t>
            </a:r>
            <a:r>
              <a:rPr lang="en-GB" sz="1600" dirty="0" err="1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pratiques</a:t>
            </a:r>
            <a:r>
              <a:rPr lang="en-GB" sz="1600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 algn="l" rt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Perspectives pays </a:t>
            </a:r>
            <a:r>
              <a:rPr lang="en-GB" sz="2000" b="1" dirty="0" err="1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discutées</a:t>
            </a:r>
            <a:r>
              <a:rPr lang="en-GB" sz="2000" b="1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avec les </a:t>
            </a:r>
            <a:r>
              <a:rPr lang="en-GB" sz="2000" b="1" dirty="0" err="1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GdT</a:t>
            </a:r>
            <a:endParaRPr lang="en-GB" sz="2000" b="1" dirty="0">
              <a:solidFill>
                <a:srgbClr val="404793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l" rt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000" b="1" dirty="0" err="1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Recommandations</a:t>
            </a:r>
            <a:r>
              <a:rPr lang="en-GB" sz="2000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solidFill>
                  <a:srgbClr val="4047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les feuilles de route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98E310F0-51CB-49A6-B4B4-F7984D490C78}"/>
              </a:ext>
            </a:extLst>
          </p:cNvPr>
          <p:cNvSpPr/>
          <p:nvPr/>
        </p:nvSpPr>
        <p:spPr>
          <a:xfrm>
            <a:off x="329789" y="3050486"/>
            <a:ext cx="8494090" cy="2083633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03C94F-9DCA-4027-84F3-06D29E457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r>
              <a:rPr lang="fr-FR"/>
              <a:t>Brouillon V0</a:t>
            </a:r>
          </a:p>
        </p:txBody>
      </p:sp>
    </p:spTree>
    <p:extLst>
      <p:ext uri="{BB962C8B-B14F-4D97-AF65-F5344CB8AC3E}">
        <p14:creationId xmlns:p14="http://schemas.microsoft.com/office/powerpoint/2010/main" val="324180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5766" y="429297"/>
            <a:ext cx="9144000" cy="620013"/>
          </a:xfrm>
        </p:spPr>
        <p:txBody>
          <a:bodyPr>
            <a:noAutofit/>
          </a:bodyPr>
          <a:lstStyle/>
          <a:p>
            <a:pPr algn="l" rtl="0"/>
            <a:r>
              <a:rPr lang="fr-FR" sz="2600" b="1" dirty="0" err="1">
                <a:solidFill>
                  <a:srgbClr val="404793"/>
                </a:solidFill>
              </a:rPr>
              <a:t>Statut</a:t>
            </a:r>
            <a:r>
              <a:rPr lang="fr-FR" sz="2600" b="1" dirty="0">
                <a:solidFill>
                  <a:srgbClr val="404793"/>
                </a:solidFill>
              </a:rPr>
              <a:t> de </a:t>
            </a:r>
            <a:r>
              <a:rPr lang="fr-FR" sz="2600" b="1" dirty="0" err="1">
                <a:solidFill>
                  <a:srgbClr val="404793"/>
                </a:solidFill>
              </a:rPr>
              <a:t>la mise en oeuvre</a:t>
            </a:r>
            <a:br>
              <a:rPr lang="fr-FR" sz="2600" b="1" dirty="0">
                <a:solidFill>
                  <a:srgbClr val="404793"/>
                </a:solidFill>
              </a:rPr>
            </a:br>
            <a:r>
              <a:rPr lang="fr-FR" sz="2600" b="1" dirty="0" err="1">
                <a:solidFill>
                  <a:srgbClr val="FF0000"/>
                </a:solidFill>
              </a:rPr>
              <a:t>Résultat</a:t>
            </a:r>
            <a:r>
              <a:rPr lang="fr-FR" sz="2600" b="1" dirty="0">
                <a:solidFill>
                  <a:srgbClr val="FF0000"/>
                </a:solidFill>
              </a:rPr>
              <a:t> 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 algn="l" rtl="0"/>
            <a:r>
              <a:rPr lang="en-US" dirty="0"/>
              <a:t>1</a:t>
            </a:r>
          </a:p>
        </p:txBody>
      </p:sp>
      <p:pic>
        <p:nvPicPr>
          <p:cNvPr id="8" name="Picture 6" descr="A close up of a logo  Description automatically generated">
            <a:extLst>
              <a:ext uri="{FF2B5EF4-FFF2-40B4-BE49-F238E27FC236}">
                <a16:creationId xmlns:a16="http://schemas.microsoft.com/office/drawing/2014/main" id="{970D57E8-158A-8645-B558-3CC71E9577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5757"/>
            <a:ext cx="1728192" cy="382923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4597" y="5507340"/>
            <a:ext cx="3149403" cy="151490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EA52D24-0953-4260-BF2C-FB7F61F980BB}"/>
              </a:ext>
            </a:extLst>
          </p:cNvPr>
          <p:cNvSpPr/>
          <p:nvPr/>
        </p:nvSpPr>
        <p:spPr>
          <a:xfrm>
            <a:off x="320121" y="2818658"/>
            <a:ext cx="8089361" cy="3198311"/>
          </a:xfrm>
          <a:prstGeom prst="rect">
            <a:avLst/>
          </a:prstGeom>
          <a:ln w="190500" cmpd="thinThick">
            <a:noFill/>
          </a:ln>
        </p:spPr>
        <p:txBody>
          <a:bodyPr wrap="square">
            <a:spAutoFit/>
          </a:bodyPr>
          <a:lstStyle/>
          <a:p>
            <a:pPr algn="ctr" rt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200" b="1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Benchmarking</a:t>
            </a:r>
            <a:r>
              <a:rPr lang="en-GB" sz="2200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Sandbox / Mobilisation de </a:t>
            </a:r>
            <a:r>
              <a:rPr lang="en-GB" sz="2200" b="1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Banques centrales</a:t>
            </a:r>
          </a:p>
          <a:p>
            <a:pPr algn="ctr" rt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200" b="1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Partage d'expérience</a:t>
            </a:r>
            <a:r>
              <a:rPr lang="en-GB" sz="2200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avec des start-up / </a:t>
            </a:r>
            <a:r>
              <a:rPr lang="en-GB" sz="2200" b="1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Outil</a:t>
            </a:r>
            <a:r>
              <a:rPr lang="en-GB" sz="2200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Guide SB</a:t>
            </a:r>
          </a:p>
          <a:p>
            <a:pPr algn="ctr" rt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200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Etude comparative sur </a:t>
            </a:r>
            <a:r>
              <a:rPr lang="en-GB" sz="2200" b="1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Fonds de contre-garantie de l'UE</a:t>
            </a:r>
          </a:p>
          <a:p>
            <a:pPr algn="ctr" rt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200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Coordination avec </a:t>
            </a:r>
            <a:r>
              <a:rPr lang="en-GB" sz="2200" dirty="0" err="1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l’</a:t>
            </a:r>
            <a:r>
              <a:rPr lang="en-GB" sz="2200" b="1" dirty="0" err="1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EMGN</a:t>
            </a:r>
            <a:r>
              <a:rPr lang="en-GB" sz="2200" b="1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et ses membres</a:t>
            </a:r>
            <a:endParaRPr lang="en-GB" sz="2000" b="1" dirty="0">
              <a:solidFill>
                <a:srgbClr val="404793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en-GB" sz="600" b="1" dirty="0">
              <a:solidFill>
                <a:srgbClr val="404793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l" rt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Diffusion du guide Sandbox à venir</a:t>
            </a:r>
          </a:p>
          <a:p>
            <a:pPr marL="342900" indent="-342900" algn="l" rt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Poursuivre la mise en œuvre de la cession de garantie</a:t>
            </a:r>
            <a:endParaRPr lang="en-GB" sz="2000" dirty="0">
              <a:solidFill>
                <a:srgbClr val="4047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98E310F0-51CB-49A6-B4B4-F7984D490C78}"/>
              </a:ext>
            </a:extLst>
          </p:cNvPr>
          <p:cNvSpPr/>
          <p:nvPr/>
        </p:nvSpPr>
        <p:spPr>
          <a:xfrm>
            <a:off x="200205" y="2676593"/>
            <a:ext cx="8494090" cy="2330118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A0A47B3-52BA-41C5-B89A-2B6D69ED73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863" y="1376015"/>
            <a:ext cx="8604980" cy="1011160"/>
          </a:xfrm>
          <a:prstGeom prst="rect">
            <a:avLst/>
          </a:prstGeo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594F692-503C-4B39-8F92-22B3326DD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r>
              <a:rPr lang="fr-FR"/>
              <a:t>Brouillon V0</a:t>
            </a:r>
          </a:p>
        </p:txBody>
      </p:sp>
    </p:spTree>
    <p:extLst>
      <p:ext uri="{BB962C8B-B14F-4D97-AF65-F5344CB8AC3E}">
        <p14:creationId xmlns:p14="http://schemas.microsoft.com/office/powerpoint/2010/main" val="265992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8616" y="429297"/>
            <a:ext cx="9144000" cy="620013"/>
          </a:xfrm>
        </p:spPr>
        <p:txBody>
          <a:bodyPr>
            <a:noAutofit/>
          </a:bodyPr>
          <a:lstStyle/>
          <a:p>
            <a:pPr algn="l" rtl="0"/>
            <a:r>
              <a:rPr lang="fr-FR" sz="2600" b="1" dirty="0" err="1">
                <a:solidFill>
                  <a:srgbClr val="404793"/>
                </a:solidFill>
              </a:rPr>
              <a:t>Statut</a:t>
            </a:r>
            <a:r>
              <a:rPr lang="fr-FR" sz="2600" b="1" dirty="0">
                <a:solidFill>
                  <a:srgbClr val="404793"/>
                </a:solidFill>
              </a:rPr>
              <a:t> de </a:t>
            </a:r>
            <a:r>
              <a:rPr lang="fr-FR" sz="2600" b="1" dirty="0" err="1">
                <a:solidFill>
                  <a:srgbClr val="404793"/>
                </a:solidFill>
              </a:rPr>
              <a:t>la mise en oeuvre</a:t>
            </a:r>
            <a:br>
              <a:rPr lang="fr-FR" sz="2600" b="1" dirty="0">
                <a:solidFill>
                  <a:srgbClr val="404793"/>
                </a:solidFill>
              </a:rPr>
            </a:br>
            <a:r>
              <a:rPr lang="fr-FR" sz="2600" b="1" dirty="0" err="1">
                <a:solidFill>
                  <a:srgbClr val="FF0000"/>
                </a:solidFill>
              </a:rPr>
              <a:t>Résultat</a:t>
            </a:r>
            <a:r>
              <a:rPr lang="fr-FR" sz="2600" b="1" dirty="0">
                <a:solidFill>
                  <a:srgbClr val="FF0000"/>
                </a:solidFill>
              </a:rPr>
              <a:t> 4 (</a:t>
            </a:r>
            <a:r>
              <a:rPr lang="fr-FR" sz="2600" b="1" dirty="0" err="1">
                <a:solidFill>
                  <a:srgbClr val="FF0000"/>
                </a:solidFill>
              </a:rPr>
              <a:t>Résultat</a:t>
            </a:r>
            <a:r>
              <a:rPr lang="fr-FR" sz="2600" b="1" dirty="0">
                <a:solidFill>
                  <a:srgbClr val="FF0000"/>
                </a:solidFill>
              </a:rPr>
              <a:t> 3 </a:t>
            </a:r>
            <a:r>
              <a:rPr lang="fr-FR" sz="2600" b="1" dirty="0" err="1">
                <a:solidFill>
                  <a:srgbClr val="FF0000"/>
                </a:solidFill>
              </a:rPr>
              <a:t>reporté</a:t>
            </a:r>
            <a:r>
              <a:rPr lang="fr-FR" sz="26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 algn="l" rtl="0"/>
            <a:r>
              <a:rPr lang="en-US" dirty="0"/>
              <a:t>1</a:t>
            </a:r>
          </a:p>
        </p:txBody>
      </p:sp>
      <p:pic>
        <p:nvPicPr>
          <p:cNvPr id="8" name="Picture 6" descr="A close up of a logo  Description automatically generated">
            <a:extLst>
              <a:ext uri="{FF2B5EF4-FFF2-40B4-BE49-F238E27FC236}">
                <a16:creationId xmlns:a16="http://schemas.microsoft.com/office/drawing/2014/main" id="{970D57E8-158A-8645-B558-3CC71E9577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5757"/>
            <a:ext cx="1728192" cy="382923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4597" y="5507340"/>
            <a:ext cx="3149403" cy="151490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EA52D24-0953-4260-BF2C-FB7F61F980BB}"/>
              </a:ext>
            </a:extLst>
          </p:cNvPr>
          <p:cNvSpPr/>
          <p:nvPr/>
        </p:nvSpPr>
        <p:spPr>
          <a:xfrm>
            <a:off x="320121" y="2713886"/>
            <a:ext cx="8089361" cy="3428824"/>
          </a:xfrm>
          <a:prstGeom prst="rect">
            <a:avLst/>
          </a:prstGeom>
          <a:ln w="190500" cmpd="thinThick">
            <a:noFill/>
          </a:ln>
        </p:spPr>
        <p:txBody>
          <a:bodyPr wrap="square">
            <a:spAutoFit/>
          </a:bodyPr>
          <a:lstStyle/>
          <a:p>
            <a:pPr algn="ctr" rt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200" b="1" dirty="0" err="1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Outils</a:t>
            </a:r>
            <a:r>
              <a:rPr lang="en-GB" sz="2200" b="1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diffusés</a:t>
            </a:r>
            <a:r>
              <a:rPr lang="en-GB" sz="2200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(AS, </a:t>
            </a:r>
            <a:r>
              <a:rPr lang="en-GB" sz="2200" dirty="0" err="1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critères</a:t>
            </a:r>
            <a:r>
              <a:rPr lang="en-GB" sz="2200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feuilles de route)</a:t>
            </a:r>
          </a:p>
          <a:p>
            <a:pPr algn="ctr" rt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200" dirty="0" err="1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Renforcement</a:t>
            </a:r>
            <a:r>
              <a:rPr lang="en-GB" sz="2200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des </a:t>
            </a:r>
            <a:r>
              <a:rPr lang="en-GB" sz="2200" b="1" dirty="0" err="1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capacités</a:t>
            </a:r>
            <a:r>
              <a:rPr lang="en-GB" sz="2200" b="1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des SBAC</a:t>
            </a:r>
          </a:p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200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 </a:t>
            </a:r>
            <a:r>
              <a:rPr lang="en-GB" sz="2200" b="1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Vidéos SBAC</a:t>
            </a:r>
            <a:r>
              <a:rPr lang="en-GB" sz="2200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développées</a:t>
            </a:r>
            <a:r>
              <a:rPr lang="en-GB" sz="2200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/  </a:t>
            </a:r>
            <a:r>
              <a:rPr lang="en-GB" sz="2200" dirty="0" err="1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Vidéos</a:t>
            </a:r>
            <a:r>
              <a:rPr lang="en-GB" sz="2200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200" b="1" dirty="0" err="1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cas</a:t>
            </a:r>
            <a:r>
              <a:rPr lang="en-GB" sz="2200" b="1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200" b="1" dirty="0" err="1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pratiques</a:t>
            </a:r>
            <a:endParaRPr lang="en-GB" sz="2000" b="1" dirty="0">
              <a:solidFill>
                <a:srgbClr val="404793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b="1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Mobilisation des AT des SBA </a:t>
            </a:r>
            <a:r>
              <a:rPr lang="en-GB" sz="2000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 niveau technique</a:t>
            </a:r>
          </a:p>
          <a:p>
            <a:pPr algn="l" rt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en-GB" sz="2000" b="1" dirty="0">
              <a:solidFill>
                <a:srgbClr val="404793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l" rt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Conférence à mi-parcours prévue l'année prochaine</a:t>
            </a:r>
          </a:p>
          <a:p>
            <a:pPr marL="342900" indent="-342900" algn="l" rt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 SBAC a </a:t>
            </a:r>
            <a:r>
              <a:rPr lang="en-GB" sz="2000" dirty="0" err="1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prouvée</a:t>
            </a:r>
            <a:r>
              <a:rPr lang="en-GB" sz="2000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sa contribution efficace au processus</a:t>
            </a:r>
            <a:endParaRPr lang="en-GB" sz="2000" dirty="0">
              <a:solidFill>
                <a:srgbClr val="4047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98E310F0-51CB-49A6-B4B4-F7984D490C78}"/>
              </a:ext>
            </a:extLst>
          </p:cNvPr>
          <p:cNvSpPr/>
          <p:nvPr/>
        </p:nvSpPr>
        <p:spPr>
          <a:xfrm>
            <a:off x="200205" y="2571821"/>
            <a:ext cx="8494090" cy="2359775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ADEA586-FE96-4673-B4CD-A77C3CEF10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122" y="1461432"/>
            <a:ext cx="8374174" cy="756954"/>
          </a:xfrm>
          <a:prstGeom prst="rect">
            <a:avLst/>
          </a:prstGeo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7832305-9D65-4776-ABFA-780C8F282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r>
              <a:rPr lang="fr-FR"/>
              <a:t>Brouillon V0</a:t>
            </a:r>
          </a:p>
        </p:txBody>
      </p:sp>
    </p:spTree>
    <p:extLst>
      <p:ext uri="{BB962C8B-B14F-4D97-AF65-F5344CB8AC3E}">
        <p14:creationId xmlns:p14="http://schemas.microsoft.com/office/powerpoint/2010/main" val="13373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1966" y="429297"/>
            <a:ext cx="9144000" cy="620013"/>
          </a:xfrm>
        </p:spPr>
        <p:txBody>
          <a:bodyPr>
            <a:noAutofit/>
          </a:bodyPr>
          <a:lstStyle/>
          <a:p>
            <a:pPr algn="l" rtl="0"/>
            <a:r>
              <a:rPr lang="fr-FR" sz="2600" b="1" dirty="0" err="1">
                <a:solidFill>
                  <a:srgbClr val="404793"/>
                </a:solidFill>
              </a:rPr>
              <a:t>Statut</a:t>
            </a:r>
            <a:r>
              <a:rPr lang="fr-FR" sz="2600" b="1" dirty="0">
                <a:solidFill>
                  <a:srgbClr val="404793"/>
                </a:solidFill>
              </a:rPr>
              <a:t> de </a:t>
            </a:r>
            <a:r>
              <a:rPr lang="fr-FR" sz="2600" b="1" dirty="0" err="1">
                <a:solidFill>
                  <a:srgbClr val="404793"/>
                </a:solidFill>
              </a:rPr>
              <a:t>la mise en oeuvre</a:t>
            </a:r>
            <a:br>
              <a:rPr lang="fr-FR" sz="2600" b="1" dirty="0">
                <a:solidFill>
                  <a:srgbClr val="404793"/>
                </a:solidFill>
              </a:rPr>
            </a:br>
            <a:r>
              <a:rPr lang="fr-FR" sz="2600" b="1" dirty="0" err="1">
                <a:solidFill>
                  <a:srgbClr val="FF0000"/>
                </a:solidFill>
              </a:rPr>
              <a:t>Résultat</a:t>
            </a:r>
            <a:r>
              <a:rPr lang="fr-FR" sz="2600" b="1" dirty="0">
                <a:solidFill>
                  <a:srgbClr val="FF0000"/>
                </a:solidFill>
              </a:rPr>
              <a:t> 5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 algn="l" rtl="0"/>
            <a:r>
              <a:rPr lang="en-US" dirty="0"/>
              <a:t>1</a:t>
            </a:r>
          </a:p>
        </p:txBody>
      </p:sp>
      <p:pic>
        <p:nvPicPr>
          <p:cNvPr id="8" name="Picture 6" descr="A close up of a logo  Description automatically generated">
            <a:extLst>
              <a:ext uri="{FF2B5EF4-FFF2-40B4-BE49-F238E27FC236}">
                <a16:creationId xmlns:a16="http://schemas.microsoft.com/office/drawing/2014/main" id="{970D57E8-158A-8645-B558-3CC71E9577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5757"/>
            <a:ext cx="1728192" cy="382923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4597" y="5507340"/>
            <a:ext cx="3149403" cy="151490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EA52D24-0953-4260-BF2C-FB7F61F980BB}"/>
              </a:ext>
            </a:extLst>
          </p:cNvPr>
          <p:cNvSpPr/>
          <p:nvPr/>
        </p:nvSpPr>
        <p:spPr>
          <a:xfrm>
            <a:off x="320121" y="2713886"/>
            <a:ext cx="8089361" cy="3665042"/>
          </a:xfrm>
          <a:prstGeom prst="rect">
            <a:avLst/>
          </a:prstGeom>
          <a:ln w="190500" cmpd="thinThick">
            <a:noFill/>
          </a:ln>
        </p:spPr>
        <p:txBody>
          <a:bodyPr wrap="square">
            <a:spAutoFit/>
          </a:bodyPr>
          <a:lstStyle/>
          <a:p>
            <a:pPr algn="ctr" rt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en-GB" sz="2200" b="1" dirty="0">
              <a:solidFill>
                <a:srgbClr val="404793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200" dirty="0" err="1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Orienté</a:t>
            </a:r>
            <a:r>
              <a:rPr lang="en-GB" sz="2200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“</a:t>
            </a:r>
            <a:r>
              <a:rPr lang="en-GB" sz="2200" b="1" dirty="0" err="1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activités</a:t>
            </a:r>
            <a:r>
              <a:rPr lang="en-GB" sz="2200" b="1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/ observatoire</a:t>
            </a:r>
            <a:r>
              <a:rPr lang="en-GB" sz="2200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d'opportunités</a:t>
            </a:r>
          </a:p>
          <a:p>
            <a:pPr algn="ctr" rt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200" b="1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Dissémination</a:t>
            </a:r>
            <a:r>
              <a:rPr lang="en-GB" sz="2200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bonnes pratiques / outils</a:t>
            </a:r>
            <a:endParaRPr lang="en-GB" sz="2200" b="1" dirty="0">
              <a:solidFill>
                <a:srgbClr val="404793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200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 service des SBAC </a:t>
            </a:r>
            <a:r>
              <a:rPr lang="en-GB" sz="2000" b="1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 </a:t>
            </a:r>
            <a:r>
              <a:rPr lang="en-GB" sz="2200" b="1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Plateforme régionale</a:t>
            </a:r>
            <a:endParaRPr lang="en-GB" sz="2200" dirty="0">
              <a:solidFill>
                <a:srgbClr val="404793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200" dirty="0">
                <a:solidFill>
                  <a:srgbClr val="4047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Web </a:t>
            </a:r>
            <a:r>
              <a:rPr lang="en-GB" sz="2200" dirty="0" err="1">
                <a:solidFill>
                  <a:srgbClr val="4047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spéciale</a:t>
            </a:r>
            <a:r>
              <a:rPr lang="en-GB" sz="2200" dirty="0">
                <a:solidFill>
                  <a:srgbClr val="4047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solidFill>
                  <a:srgbClr val="4047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réponse</a:t>
            </a:r>
            <a:r>
              <a:rPr lang="en-GB" sz="2200" dirty="0">
                <a:solidFill>
                  <a:srgbClr val="4047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COVID</a:t>
            </a:r>
          </a:p>
          <a:p>
            <a:pPr algn="ctr" rt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en-GB" sz="300" b="1" dirty="0">
              <a:solidFill>
                <a:srgbClr val="404793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l" rt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Sera mis en </a:t>
            </a:r>
            <a:r>
              <a:rPr lang="en-GB" sz="2000" dirty="0" err="1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valeur</a:t>
            </a:r>
            <a:r>
              <a:rPr lang="en-GB" sz="2000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</a:t>
            </a:r>
            <a:r>
              <a:rPr lang="en-GB" sz="2000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2021</a:t>
            </a:r>
          </a:p>
          <a:p>
            <a:pPr marL="342900" indent="-342900" algn="l" rt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Ouverture de chat rooms pour les </a:t>
            </a:r>
            <a:r>
              <a:rPr lang="en-GB" sz="2000" dirty="0" err="1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sujets</a:t>
            </a:r>
            <a:r>
              <a:rPr lang="en-GB" sz="2000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techniques</a:t>
            </a:r>
            <a:endParaRPr lang="en-GB" sz="2000" dirty="0">
              <a:solidFill>
                <a:srgbClr val="4047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98E310F0-51CB-49A6-B4B4-F7984D490C78}"/>
              </a:ext>
            </a:extLst>
          </p:cNvPr>
          <p:cNvSpPr/>
          <p:nvPr/>
        </p:nvSpPr>
        <p:spPr>
          <a:xfrm>
            <a:off x="264729" y="3058917"/>
            <a:ext cx="8494090" cy="2327472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2C8F30D-9BDC-41CF-83C9-9667376169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218" y="1475636"/>
            <a:ext cx="8386998" cy="1238250"/>
          </a:xfrm>
          <a:prstGeom prst="rect">
            <a:avLst/>
          </a:prstGeom>
        </p:spPr>
      </p:pic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E8136A4-93FA-4F0F-9384-11BE4415B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r>
              <a:rPr lang="fr-FR"/>
              <a:t>Brouillon V0</a:t>
            </a:r>
          </a:p>
        </p:txBody>
      </p:sp>
    </p:spTree>
    <p:extLst>
      <p:ext uri="{BB962C8B-B14F-4D97-AF65-F5344CB8AC3E}">
        <p14:creationId xmlns:p14="http://schemas.microsoft.com/office/powerpoint/2010/main" val="22718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758CBBA-2489-4B9D-9594-794D88364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0883" y="0"/>
            <a:ext cx="10815145" cy="701992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BCC8893-E3E0-4810-B46E-DE977920359F}"/>
              </a:ext>
            </a:extLst>
          </p:cNvPr>
          <p:cNvSpPr txBox="1"/>
          <p:nvPr/>
        </p:nvSpPr>
        <p:spPr>
          <a:xfrm>
            <a:off x="5029196" y="509910"/>
            <a:ext cx="430398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-FR" sz="3500" b="1" dirty="0">
                <a:solidFill>
                  <a:schemeClr val="bg1"/>
                </a:solidFill>
              </a:rPr>
              <a:t>Enseignements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C10E54B5-5E0A-4308-9BC1-4BF1FE70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r>
              <a:rPr lang="fr-FR"/>
              <a:t>Brouillon V0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504AB8A-5AB8-475C-96D5-6A0DC11C1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42490-17C2-EE46-9E44-F225CBA33400}" type="slidenum">
              <a:rPr lang="fr-FR" smtClean="0"/>
              <a:pPr algn="l" rtl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808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1513</TotalTime>
  <Words>1208</Words>
  <Application>Microsoft Office PowerPoint</Application>
  <PresentationFormat>Personnalisé</PresentationFormat>
  <Paragraphs>212</Paragraphs>
  <Slides>20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Wingdings</vt:lpstr>
      <vt:lpstr>Office Theme</vt:lpstr>
      <vt:lpstr>1_Office Theme</vt:lpstr>
      <vt:lpstr>Présentation PowerPoint</vt:lpstr>
      <vt:lpstr>Présentation PowerPoint</vt:lpstr>
      <vt:lpstr>Rappel: résultats</vt:lpstr>
      <vt:lpstr>PdT1 Rétrospective</vt:lpstr>
      <vt:lpstr>Statut de la mise en oeuvre Résultat 1</vt:lpstr>
      <vt:lpstr>Statut de la mise en oeuvre Résultat 2</vt:lpstr>
      <vt:lpstr>Statut de la mise en oeuvre Résultat 4 (Résultat 3 reporté)</vt:lpstr>
      <vt:lpstr>Statut de la mise en oeuvre Résultat 5</vt:lpstr>
      <vt:lpstr>Présentation PowerPoint</vt:lpstr>
      <vt:lpstr>Un contexte nouveau</vt:lpstr>
      <vt:lpstr>Les réponses de l’UE</vt:lpstr>
      <vt:lpstr>Les retours des GdT</vt:lpstr>
      <vt:lpstr>Présentation PowerPoint</vt:lpstr>
      <vt:lpstr>Présentation PowerPoint</vt:lpstr>
      <vt:lpstr>Sub Obj. 1 Tirer parti de la technologie numérique pour saisir de nouvelles opportunités d'internationalisation des PME</vt:lpstr>
      <vt:lpstr>Sous. Obj. 2 Tirer parti des évolutions des chaînes de valeur mondiales et des marchés émergents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k.nefla@gmail.com</dc:creator>
  <cp:lastModifiedBy>Christophe Malherbe</cp:lastModifiedBy>
  <cp:revision>448</cp:revision>
  <dcterms:created xsi:type="dcterms:W3CDTF">2019-11-26T15:57:38Z</dcterms:created>
  <dcterms:modified xsi:type="dcterms:W3CDTF">2020-11-30T17:33:00Z</dcterms:modified>
</cp:coreProperties>
</file>