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0" r:id="rId1"/>
    <p:sldMasterId id="2147483702" r:id="rId2"/>
  </p:sldMasterIdLst>
  <p:notesMasterIdLst>
    <p:notesMasterId r:id="rId18"/>
  </p:notesMasterIdLst>
  <p:sldIdLst>
    <p:sldId id="337" r:id="rId3"/>
    <p:sldId id="453" r:id="rId4"/>
    <p:sldId id="370" r:id="rId5"/>
    <p:sldId id="481" r:id="rId6"/>
    <p:sldId id="482" r:id="rId7"/>
    <p:sldId id="486" r:id="rId8"/>
    <p:sldId id="483" r:id="rId9"/>
    <p:sldId id="455" r:id="rId10"/>
    <p:sldId id="485" r:id="rId11"/>
    <p:sldId id="491" r:id="rId12"/>
    <p:sldId id="492" r:id="rId13"/>
    <p:sldId id="490" r:id="rId14"/>
    <p:sldId id="494" r:id="rId15"/>
    <p:sldId id="495" r:id="rId16"/>
    <p:sldId id="467" r:id="rId17"/>
  </p:sldIdLst>
  <p:sldSz cx="9144000" cy="70199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Malherbe" initials="CM" lastIdx="16" clrIdx="0"/>
  <p:cmAuthor id="2" name="Burger, Gina" initials="BG" lastIdx="3" clrIdx="1"/>
  <p:cmAuthor id="3" name="Paolo Castrataro" initials="PC" lastIdx="3" clrIdx="2">
    <p:extLst>
      <p:ext uri="{19B8F6BF-5375-455C-9EA6-DF929625EA0E}">
        <p15:presenceInfo xmlns:p15="http://schemas.microsoft.com/office/powerpoint/2012/main" userId="Paolo Castrataro" providerId="None"/>
      </p:ext>
    </p:extLst>
  </p:cmAuthor>
  <p:cmAuthor id="4" name="Gina Burger" initials="GB" lastIdx="1" clrIdx="3">
    <p:extLst>
      <p:ext uri="{19B8F6BF-5375-455C-9EA6-DF929625EA0E}">
        <p15:presenceInfo xmlns:p15="http://schemas.microsoft.com/office/powerpoint/2012/main" userId="6601aa4b3a78a456" providerId="Windows Live"/>
      </p:ext>
    </p:extLst>
  </p:cmAuthor>
  <p:cmAuthor id="5" name="TANTTARI Liisa (NEAR)" initials="TL(" lastIdx="2" clrIdx="4">
    <p:extLst>
      <p:ext uri="{19B8F6BF-5375-455C-9EA6-DF929625EA0E}">
        <p15:presenceInfo xmlns:p15="http://schemas.microsoft.com/office/powerpoint/2012/main" userId="S-1-5-21-1606980848-2025429265-839522115-1171551" providerId="AD"/>
      </p:ext>
    </p:extLst>
  </p:cmAuthor>
  <p:cmAuthor id="6" name="Mazen Khalife" initials="MK" lastIdx="2" clrIdx="5">
    <p:extLst>
      <p:ext uri="{19B8F6BF-5375-455C-9EA6-DF929625EA0E}">
        <p15:presenceInfo xmlns:p15="http://schemas.microsoft.com/office/powerpoint/2012/main" userId="65d8690cbe8744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793"/>
    <a:srgbClr val="4DFC24"/>
    <a:srgbClr val="2CDB03"/>
    <a:srgbClr val="2AF65F"/>
    <a:srgbClr val="A80000"/>
    <a:srgbClr val="2988C8"/>
    <a:srgbClr val="84BA34"/>
    <a:srgbClr val="43B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68848" autoAdjust="0"/>
  </p:normalViewPr>
  <p:slideViewPr>
    <p:cSldViewPr snapToGrid="0" snapToObjects="1">
      <p:cViewPr varScale="1">
        <p:scale>
          <a:sx n="67" d="100"/>
          <a:sy n="67" d="100"/>
        </p:scale>
        <p:origin x="1338" y="78"/>
      </p:cViewPr>
      <p:guideLst>
        <p:guide orient="horz" pos="22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BFA0A-EEF3-4DFE-A8CE-C393EFBA67B0}" type="datetimeFigureOut">
              <a:rPr lang="en-US" smtClean="0"/>
              <a:pPr/>
              <a:t>12/2/2020</a:t>
            </a:fld>
            <a:endParaRPr lang="en-US"/>
          </a:p>
        </p:txBody>
      </p:sp>
      <p:sp>
        <p:nvSpPr>
          <p:cNvPr id="4" name="Slide Image Placeholder 3"/>
          <p:cNvSpPr>
            <a:spLocks noGrp="1" noRot="1" noChangeAspect="1"/>
          </p:cNvSpPr>
          <p:nvPr>
            <p:ph type="sldImg" idx="2"/>
          </p:nvPr>
        </p:nvSpPr>
        <p:spPr>
          <a:xfrm>
            <a:off x="1419225" y="1143000"/>
            <a:ext cx="401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75DFF-2F7A-434B-A2DB-B5A8B7041012}" type="slidenum">
              <a:rPr lang="en-US" smtClean="0"/>
              <a:pPr/>
              <a:t>‹N°›</a:t>
            </a:fld>
            <a:endParaRPr lang="en-US"/>
          </a:p>
        </p:txBody>
      </p:sp>
    </p:spTree>
    <p:extLst>
      <p:ext uri="{BB962C8B-B14F-4D97-AF65-F5344CB8AC3E}">
        <p14:creationId xmlns:p14="http://schemas.microsoft.com/office/powerpoint/2010/main" val="110490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BB34A-F2E8-4E54-8D2E-554B05D079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754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5029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75469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73746"/>
            <a:ext cx="1971675" cy="5949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73746"/>
            <a:ext cx="5800725" cy="59490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109757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
        <p:nvSpPr>
          <p:cNvPr id="7" name="ZoneTexte 6">
            <a:extLst>
              <a:ext uri="{FF2B5EF4-FFF2-40B4-BE49-F238E27FC236}">
                <a16:creationId xmlns:a16="http://schemas.microsoft.com/office/drawing/2014/main" id="{523E3E5C-558E-475E-BB78-B1EC94857C3E}"/>
              </a:ext>
            </a:extLst>
          </p:cNvPr>
          <p:cNvSpPr txBox="1"/>
          <p:nvPr userDrawn="1"/>
        </p:nvSpPr>
        <p:spPr>
          <a:xfrm>
            <a:off x="731520" y="6506431"/>
            <a:ext cx="1702191" cy="307777"/>
          </a:xfrm>
          <a:prstGeom prst="rect">
            <a:avLst/>
          </a:prstGeom>
          <a:noFill/>
        </p:spPr>
        <p:txBody>
          <a:bodyPr wrap="square" rtlCol="0">
            <a:spAutoFit/>
          </a:bodyPr>
          <a:lstStyle/>
          <a:p>
            <a:fld id="{049C2066-FC0F-45B3-97CD-CF7A31FAF69E}" type="slidenum">
              <a:rPr lang="fr-FR" sz="1400" smtClean="0"/>
              <a:t>‹N°›</a:t>
            </a:fld>
            <a:endParaRPr lang="fr-FR" sz="1400" dirty="0"/>
          </a:p>
        </p:txBody>
      </p:sp>
    </p:spTree>
    <p:extLst>
      <p:ext uri="{BB962C8B-B14F-4D97-AF65-F5344CB8AC3E}">
        <p14:creationId xmlns:p14="http://schemas.microsoft.com/office/powerpoint/2010/main" val="336194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76122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44933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50107"/>
            <a:ext cx="7886700" cy="292009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697826"/>
            <a:ext cx="7886700" cy="153560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448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3089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747"/>
            <a:ext cx="7886700" cy="1356861"/>
          </a:xfrm>
        </p:spPr>
        <p:txBody>
          <a:bodyPr/>
          <a:lstStyle/>
          <a:p>
            <a:r>
              <a:rPr lang="en-US"/>
              <a:t>Click to edit Master title style</a:t>
            </a:r>
          </a:p>
        </p:txBody>
      </p:sp>
      <p:sp>
        <p:nvSpPr>
          <p:cNvPr id="3" name="Text Placeholder 2"/>
          <p:cNvSpPr>
            <a:spLocks noGrp="1"/>
          </p:cNvSpPr>
          <p:nvPr>
            <p:ph type="body" idx="1"/>
          </p:nvPr>
        </p:nvSpPr>
        <p:spPr>
          <a:xfrm>
            <a:off x="629842" y="1720857"/>
            <a:ext cx="3868340"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64223"/>
            <a:ext cx="3868340"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720857"/>
            <a:ext cx="3887391"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64223"/>
            <a:ext cx="3887391"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a:t>Draft V0</a:t>
            </a:r>
          </a:p>
        </p:txBody>
      </p:sp>
      <p:sp>
        <p:nvSpPr>
          <p:cNvPr id="9" name="Slide Number Placeholder 8"/>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0835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a:t>Draft V0</a:t>
            </a:r>
          </a:p>
        </p:txBody>
      </p:sp>
      <p:sp>
        <p:nvSpPr>
          <p:cNvPr id="5" name="Slide Number Placeholder 4"/>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85899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a:t>Draft V0</a:t>
            </a:r>
          </a:p>
        </p:txBody>
      </p:sp>
      <p:sp>
        <p:nvSpPr>
          <p:cNvPr id="4" name="Slide Number Placeholder 3"/>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29410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010740"/>
            <a:ext cx="4629150" cy="49886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9554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010740"/>
            <a:ext cx="4629150" cy="49886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‹N°›</a:t>
            </a:fld>
            <a:endParaRPr lang="fr-FR"/>
          </a:p>
        </p:txBody>
      </p:sp>
    </p:spTree>
    <p:extLst>
      <p:ext uri="{BB962C8B-B14F-4D97-AF65-F5344CB8AC3E}">
        <p14:creationId xmlns:p14="http://schemas.microsoft.com/office/powerpoint/2010/main" val="111676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Draft V0</a:t>
            </a: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‹N°›</a:t>
            </a:fld>
            <a:endParaRPr lang="fr-FR"/>
          </a:p>
        </p:txBody>
      </p:sp>
    </p:spTree>
    <p:extLst>
      <p:ext uri="{BB962C8B-B14F-4D97-AF65-F5344CB8AC3E}">
        <p14:creationId xmlns:p14="http://schemas.microsoft.com/office/powerpoint/2010/main" val="898910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Draft V0</a:t>
            </a: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‹N°›</a:t>
            </a:fld>
            <a:endParaRPr lang="fr-FR"/>
          </a:p>
        </p:txBody>
      </p:sp>
      <p:sp>
        <p:nvSpPr>
          <p:cNvPr id="7" name="ZoneTexte 6">
            <a:extLst>
              <a:ext uri="{FF2B5EF4-FFF2-40B4-BE49-F238E27FC236}">
                <a16:creationId xmlns:a16="http://schemas.microsoft.com/office/drawing/2014/main" id="{51D1A479-2364-43CF-B4BF-FE57D8DBAAF5}"/>
              </a:ext>
            </a:extLst>
          </p:cNvPr>
          <p:cNvSpPr txBox="1"/>
          <p:nvPr userDrawn="1"/>
        </p:nvSpPr>
        <p:spPr>
          <a:xfrm>
            <a:off x="731520" y="6506431"/>
            <a:ext cx="1702191" cy="307777"/>
          </a:xfrm>
          <a:prstGeom prst="rect">
            <a:avLst/>
          </a:prstGeom>
          <a:noFill/>
        </p:spPr>
        <p:txBody>
          <a:bodyPr wrap="square" rtlCol="0">
            <a:spAutoFit/>
          </a:bodyPr>
          <a:lstStyle/>
          <a:p>
            <a:fld id="{049C2066-FC0F-45B3-97CD-CF7A31FAF69E}" type="slidenum">
              <a:rPr lang="fr-FR" sz="1400" smtClean="0"/>
              <a:t>‹N°›</a:t>
            </a:fld>
            <a:endParaRPr lang="fr-FR" sz="1400" dirty="0"/>
          </a:p>
        </p:txBody>
      </p:sp>
    </p:spTree>
    <p:extLst>
      <p:ext uri="{BB962C8B-B14F-4D97-AF65-F5344CB8AC3E}">
        <p14:creationId xmlns:p14="http://schemas.microsoft.com/office/powerpoint/2010/main" val="3098336048"/>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559837" y="1677971"/>
            <a:ext cx="8257592" cy="46761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endParaRPr kumimoji="0" lang="en-US" sz="39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6" name="Rectangle 5">
            <a:extLst>
              <a:ext uri="{FF2B5EF4-FFF2-40B4-BE49-F238E27FC236}">
                <a16:creationId xmlns:a16="http://schemas.microsoft.com/office/drawing/2014/main" id="{51B88D7F-E4ED-4864-8D36-73BF4E05191F}"/>
              </a:ext>
            </a:extLst>
          </p:cNvPr>
          <p:cNvSpPr>
            <a:spLocks/>
          </p:cNvSpPr>
          <p:nvPr/>
        </p:nvSpPr>
        <p:spPr>
          <a:xfrm>
            <a:off x="-128587" y="-34319"/>
            <a:ext cx="9386892" cy="7054244"/>
          </a:xfrm>
          <a:prstGeom prst="rect">
            <a:avLst/>
          </a:prstGeom>
          <a:solidFill>
            <a:srgbClr val="0E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B9C47E4-D4A7-4B60-BDFB-EF914CC44F6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5727" y="107007"/>
            <a:ext cx="2684145" cy="58039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D686CA8-51DA-482B-866C-81AA51042900}"/>
              </a:ext>
            </a:extLst>
          </p:cNvPr>
          <p:cNvPicPr>
            <a:picLocks noChangeAspect="1"/>
          </p:cNvPicPr>
          <p:nvPr/>
        </p:nvPicPr>
        <p:blipFill>
          <a:blip r:embed="rId4"/>
          <a:stretch>
            <a:fillRect/>
          </a:stretch>
        </p:blipFill>
        <p:spPr>
          <a:xfrm>
            <a:off x="545781" y="1093881"/>
            <a:ext cx="5711862" cy="755174"/>
          </a:xfrm>
          <a:prstGeom prst="rect">
            <a:avLst/>
          </a:prstGeom>
        </p:spPr>
      </p:pic>
      <p:pic>
        <p:nvPicPr>
          <p:cNvPr id="11" name="Picture 10">
            <a:extLst>
              <a:ext uri="{FF2B5EF4-FFF2-40B4-BE49-F238E27FC236}">
                <a16:creationId xmlns:a16="http://schemas.microsoft.com/office/drawing/2014/main" id="{73AFC57D-1ACD-4EC9-A04F-B63DDB45F775}"/>
              </a:ext>
            </a:extLst>
          </p:cNvPr>
          <p:cNvPicPr>
            <a:picLocks noChangeAspect="1"/>
          </p:cNvPicPr>
          <p:nvPr/>
        </p:nvPicPr>
        <p:blipFill>
          <a:blip r:embed="rId5"/>
          <a:stretch>
            <a:fillRect/>
          </a:stretch>
        </p:blipFill>
        <p:spPr>
          <a:xfrm>
            <a:off x="-128587" y="2131882"/>
            <a:ext cx="4778630" cy="3346614"/>
          </a:xfrm>
          <a:prstGeom prst="rect">
            <a:avLst/>
          </a:prstGeom>
        </p:spPr>
      </p:pic>
      <p:pic>
        <p:nvPicPr>
          <p:cNvPr id="14" name="Picture 13">
            <a:extLst>
              <a:ext uri="{FF2B5EF4-FFF2-40B4-BE49-F238E27FC236}">
                <a16:creationId xmlns:a16="http://schemas.microsoft.com/office/drawing/2014/main" id="{74D5007D-1AC0-4FC3-987D-A27C1E2E41F8}"/>
              </a:ext>
            </a:extLst>
          </p:cNvPr>
          <p:cNvPicPr>
            <a:picLocks noChangeAspect="1"/>
          </p:cNvPicPr>
          <p:nvPr/>
        </p:nvPicPr>
        <p:blipFill>
          <a:blip r:embed="rId6"/>
          <a:stretch>
            <a:fillRect/>
          </a:stretch>
        </p:blipFill>
        <p:spPr>
          <a:xfrm>
            <a:off x="69571" y="5946405"/>
            <a:ext cx="1664889" cy="1025691"/>
          </a:xfrm>
          <a:prstGeom prst="rect">
            <a:avLst/>
          </a:prstGeom>
        </p:spPr>
      </p:pic>
      <p:sp>
        <p:nvSpPr>
          <p:cNvPr id="2" name="ZoneTexte 1">
            <a:extLst>
              <a:ext uri="{FF2B5EF4-FFF2-40B4-BE49-F238E27FC236}">
                <a16:creationId xmlns:a16="http://schemas.microsoft.com/office/drawing/2014/main" id="{D0723367-5FD4-469E-9C0A-C601EE6022FB}"/>
              </a:ext>
            </a:extLst>
          </p:cNvPr>
          <p:cNvSpPr txBox="1"/>
          <p:nvPr/>
        </p:nvSpPr>
        <p:spPr>
          <a:xfrm flipH="1">
            <a:off x="4721251" y="2385991"/>
            <a:ext cx="4153328" cy="2561663"/>
          </a:xfrm>
          <a:prstGeom prst="rect">
            <a:avLst/>
          </a:prstGeom>
          <a:noFill/>
        </p:spPr>
        <p:txBody>
          <a:bodyPr wrap="square" rtlCol="0">
            <a:spAutoFit/>
          </a:bodyPr>
          <a:lstStyle/>
          <a:p>
            <a:r>
              <a:rPr lang="fr-FR" sz="2000" dirty="0">
                <a:solidFill>
                  <a:schemeClr val="bg1"/>
                </a:solidFill>
              </a:rPr>
              <a:t>MED </a:t>
            </a:r>
            <a:r>
              <a:rPr lang="fr-FR" sz="2000" dirty="0" err="1">
                <a:solidFill>
                  <a:schemeClr val="bg1"/>
                </a:solidFill>
              </a:rPr>
              <a:t>MSMEs</a:t>
            </a:r>
            <a:r>
              <a:rPr lang="fr-FR" sz="2000" dirty="0">
                <a:solidFill>
                  <a:schemeClr val="bg1"/>
                </a:solidFill>
              </a:rPr>
              <a:t> Programme
AWP1 2020 Accès au financement</a:t>
            </a:r>
          </a:p>
          <a:p>
            <a:r>
              <a:rPr lang="fr-FR" sz="2000" dirty="0">
                <a:solidFill>
                  <a:schemeClr val="bg1"/>
                </a:solidFill>
              </a:rPr>
              <a:t>Exécution et planification pour 2021
</a:t>
            </a:r>
            <a:endParaRPr lang="en-GB" sz="2000" dirty="0">
              <a:solidFill>
                <a:schemeClr val="bg1"/>
              </a:solidFill>
            </a:endParaRPr>
          </a:p>
          <a:p>
            <a:pPr lvl="0">
              <a:lnSpc>
                <a:spcPct val="107000"/>
              </a:lnSpc>
              <a:defRPr/>
            </a:pPr>
            <a:r>
              <a:rPr lang="fr-FR" sz="2000" dirty="0">
                <a:solidFill>
                  <a:prstClr val="white"/>
                </a:solidFill>
                <a:latin typeface="Calibri"/>
              </a:rPr>
              <a:t>Mazen Khalife</a:t>
            </a:r>
          </a:p>
          <a:p>
            <a:pPr lvl="0">
              <a:lnSpc>
                <a:spcPct val="107000"/>
              </a:lnSpc>
              <a:defRPr/>
            </a:pPr>
            <a:endParaRPr lang="fr-FR" sz="2000" dirty="0">
              <a:solidFill>
                <a:prstClr val="white"/>
              </a:solidFill>
              <a:latin typeface="Calibri"/>
            </a:endParaRPr>
          </a:p>
          <a:p>
            <a:pPr lvl="0">
              <a:lnSpc>
                <a:spcPct val="107000"/>
              </a:lnSpc>
              <a:defRPr/>
            </a:pPr>
            <a:r>
              <a:rPr lang="fr-FR" dirty="0">
                <a:solidFill>
                  <a:prstClr val="white"/>
                </a:solidFill>
              </a:rPr>
              <a:t>Le 3 décembre 2020
</a:t>
            </a:r>
            <a:endParaRPr lang="fr-FR" dirty="0">
              <a:solidFill>
                <a:prstClr val="white"/>
              </a:solidFill>
              <a:latin typeface="Calibri"/>
            </a:endParaRPr>
          </a:p>
        </p:txBody>
      </p:sp>
      <p:pic>
        <p:nvPicPr>
          <p:cNvPr id="12" name="Image 11">
            <a:extLst>
              <a:ext uri="{FF2B5EF4-FFF2-40B4-BE49-F238E27FC236}">
                <a16:creationId xmlns:a16="http://schemas.microsoft.com/office/drawing/2014/main" id="{A506B3B2-7C23-494A-8F23-5416C9AC7B52}"/>
              </a:ext>
            </a:extLst>
          </p:cNvPr>
          <p:cNvPicPr>
            <a:picLocks noChangeAspect="1"/>
          </p:cNvPicPr>
          <p:nvPr/>
        </p:nvPicPr>
        <p:blipFill>
          <a:blip r:embed="rId7"/>
          <a:stretch>
            <a:fillRect/>
          </a:stretch>
        </p:blipFill>
        <p:spPr>
          <a:xfrm>
            <a:off x="6056986" y="5423335"/>
            <a:ext cx="3149403" cy="1514902"/>
          </a:xfrm>
          <a:prstGeom prst="rect">
            <a:avLst/>
          </a:prstGeom>
        </p:spPr>
      </p:pic>
      <p:sp>
        <p:nvSpPr>
          <p:cNvPr id="4" name="Espace réservé du pied de page 3">
            <a:extLst>
              <a:ext uri="{FF2B5EF4-FFF2-40B4-BE49-F238E27FC236}">
                <a16:creationId xmlns:a16="http://schemas.microsoft.com/office/drawing/2014/main" id="{CF5E6D59-FF1A-4DEC-8975-117894CF2855}"/>
              </a:ext>
            </a:extLst>
          </p:cNvPr>
          <p:cNvSpPr>
            <a:spLocks noGrp="1"/>
          </p:cNvSpPr>
          <p:nvPr>
            <p:ph type="ftr" sz="quarter" idx="11"/>
          </p:nvPr>
        </p:nvSpPr>
        <p:spPr/>
        <p:txBody>
          <a:bodyPr/>
          <a:lstStyle/>
          <a:p>
            <a:r>
              <a:rPr lang="fr-FR"/>
              <a:t>Draft V0</a:t>
            </a:r>
          </a:p>
        </p:txBody>
      </p:sp>
    </p:spTree>
    <p:extLst>
      <p:ext uri="{BB962C8B-B14F-4D97-AF65-F5344CB8AC3E}">
        <p14:creationId xmlns:p14="http://schemas.microsoft.com/office/powerpoint/2010/main" val="3834916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161925" y="-742950"/>
            <a:ext cx="8829675" cy="7249381"/>
          </a:xfrm>
        </p:spPr>
        <p:txBody>
          <a:bodyPr>
            <a:normAutofit fontScale="90000"/>
          </a:bodyPr>
          <a:lstStyle/>
          <a:p>
            <a:br>
              <a:rPr lang="en-GB" sz="2700" b="1" dirty="0">
                <a:solidFill>
                  <a:schemeClr val="accent5">
                    <a:lumMod val="75000"/>
                  </a:schemeClr>
                </a:solidFill>
              </a:rPr>
            </a:br>
            <a:br>
              <a:rPr lang="en-GB" sz="2700" b="1" dirty="0">
                <a:solidFill>
                  <a:schemeClr val="accent5">
                    <a:lumMod val="75000"/>
                  </a:schemeClr>
                </a:solidFill>
              </a:rPr>
            </a:br>
            <a:br>
              <a:rPr lang="en-GB" sz="2700" b="1" dirty="0">
                <a:solidFill>
                  <a:schemeClr val="accent5">
                    <a:lumMod val="75000"/>
                  </a:schemeClr>
                </a:solidFill>
              </a:rPr>
            </a:br>
            <a:r>
              <a:rPr lang="en-GB" sz="3100" b="1" dirty="0">
                <a:solidFill>
                  <a:srgbClr val="404793"/>
                </a:solidFill>
              </a:rPr>
              <a:t>Propose</a:t>
            </a:r>
            <a:br>
              <a:rPr lang="en-GB" sz="3100" b="1" dirty="0">
                <a:solidFill>
                  <a:srgbClr val="404793"/>
                </a:solidFill>
              </a:rPr>
            </a:br>
            <a:br>
              <a:rPr lang="en-GB" sz="3100" b="1" dirty="0">
                <a:solidFill>
                  <a:srgbClr val="404793"/>
                </a:solidFill>
              </a:rPr>
            </a:br>
            <a:br>
              <a:rPr lang="en-GB" sz="3100" b="1" dirty="0">
                <a:solidFill>
                  <a:srgbClr val="404793"/>
                </a:solidFill>
              </a:rPr>
            </a:br>
            <a:br>
              <a:rPr lang="en-GB" sz="3100" b="1" dirty="0">
                <a:solidFill>
                  <a:srgbClr val="404793"/>
                </a:solidFill>
              </a:rPr>
            </a:br>
            <a:r>
              <a:rPr lang="fr-FR" sz="3100" b="1" dirty="0">
                <a:solidFill>
                  <a:srgbClr val="404793"/>
                </a:solidFill>
              </a:rPr>
              <a:t>Activités d’accès au financement proposées pour 2021</a:t>
            </a:r>
            <a:br>
              <a:rPr lang="en-GB" sz="3100" b="1" dirty="0">
                <a:solidFill>
                  <a:schemeClr val="accent5">
                    <a:lumMod val="75000"/>
                  </a:schemeClr>
                </a:solidFill>
              </a:rPr>
            </a:br>
            <a:br>
              <a:rPr lang="en-GB" sz="900" b="1" dirty="0">
                <a:solidFill>
                  <a:schemeClr val="accent5">
                    <a:lumMod val="75000"/>
                  </a:schemeClr>
                </a:solidFill>
              </a:rPr>
            </a:br>
            <a:r>
              <a:rPr lang="en-GB" sz="2400" b="1" dirty="0">
                <a:solidFill>
                  <a:srgbClr val="FF0000"/>
                </a:solidFill>
              </a:rPr>
              <a:t>1. </a:t>
            </a:r>
            <a:r>
              <a:rPr lang="fr-FR" sz="2400" b="1" dirty="0">
                <a:solidFill>
                  <a:srgbClr val="FF0000"/>
                </a:solidFill>
              </a:rPr>
              <a:t>Favoriser l’accès à d’autres « financements pour l’impact »</a:t>
            </a:r>
            <a:br>
              <a:rPr lang="en-GB" sz="2400" b="1" dirty="0">
                <a:solidFill>
                  <a:srgbClr val="FF0000"/>
                </a:solidFill>
              </a:rPr>
            </a:br>
            <a:br>
              <a:rPr lang="en-GB" sz="1100" b="1" dirty="0">
                <a:solidFill>
                  <a:srgbClr val="404793"/>
                </a:solidFill>
              </a:rPr>
            </a:br>
            <a:r>
              <a:rPr lang="en-GB" sz="2400" b="1" dirty="0" err="1">
                <a:solidFill>
                  <a:srgbClr val="404793"/>
                </a:solidFill>
              </a:rPr>
              <a:t>Activité</a:t>
            </a:r>
            <a:r>
              <a:rPr lang="en-GB" sz="2400" b="1" dirty="0">
                <a:solidFill>
                  <a:srgbClr val="404793"/>
                </a:solidFill>
              </a:rPr>
              <a:t> 2 - </a:t>
            </a:r>
            <a:r>
              <a:rPr lang="fr-FR" sz="2400" b="1" dirty="0">
                <a:solidFill>
                  <a:srgbClr val="404793"/>
                </a:solidFill>
              </a:rPr>
              <a:t>Aider les IMF à intensifier leurs prêts aux petites entreprises (« le chaînon manquant »)</a:t>
            </a:r>
            <a:br>
              <a:rPr lang="en-GB" dirty="0"/>
            </a:br>
            <a:br>
              <a:rPr lang="en-GB" sz="900" dirty="0">
                <a:solidFill>
                  <a:srgbClr val="404793"/>
                </a:solidFill>
              </a:rPr>
            </a:br>
            <a:r>
              <a:rPr lang="en-GB" sz="2000" u="sng" dirty="0">
                <a:solidFill>
                  <a:srgbClr val="404793"/>
                </a:solidFill>
              </a:rPr>
              <a:t>But: </a:t>
            </a:r>
            <a:br>
              <a:rPr lang="en-GB" sz="2000" dirty="0">
                <a:solidFill>
                  <a:srgbClr val="404793"/>
                </a:solidFill>
              </a:rPr>
            </a:br>
            <a:r>
              <a:rPr lang="fr-FR" sz="2000" dirty="0">
                <a:solidFill>
                  <a:srgbClr val="404793"/>
                </a:solidFill>
              </a:rPr>
              <a:t>Augmenter le plafond des prêts des IMF aux TPE grâce à des mesures assouplies</a:t>
            </a:r>
            <a:br>
              <a:rPr lang="en-GB" sz="2000" dirty="0">
                <a:solidFill>
                  <a:srgbClr val="404793"/>
                </a:solidFill>
              </a:rPr>
            </a:br>
            <a:br>
              <a:rPr lang="en-GB" sz="2000" dirty="0">
                <a:solidFill>
                  <a:srgbClr val="404793"/>
                </a:solidFill>
              </a:rPr>
            </a:br>
            <a:r>
              <a:rPr lang="en-GB" sz="2000" u="sng" dirty="0">
                <a:solidFill>
                  <a:srgbClr val="404793"/>
                </a:solidFill>
              </a:rPr>
              <a:t>Objectif </a:t>
            </a:r>
            <a:r>
              <a:rPr lang="en-GB" sz="2000" u="sng" dirty="0" err="1">
                <a:solidFill>
                  <a:srgbClr val="404793"/>
                </a:solidFill>
              </a:rPr>
              <a:t>mondial</a:t>
            </a:r>
            <a:r>
              <a:rPr lang="en-GB" sz="2000" u="sng" dirty="0">
                <a:solidFill>
                  <a:srgbClr val="404793"/>
                </a:solidFill>
              </a:rPr>
              <a:t> : </a:t>
            </a:r>
            <a:br>
              <a:rPr lang="en-GB" sz="2200" dirty="0">
                <a:solidFill>
                  <a:srgbClr val="404793"/>
                </a:solidFill>
              </a:rPr>
            </a:br>
            <a:r>
              <a:rPr lang="en-GB" sz="2200" dirty="0">
                <a:solidFill>
                  <a:srgbClr val="404793"/>
                </a:solidFill>
              </a:rPr>
              <a:t>- </a:t>
            </a:r>
            <a:r>
              <a:rPr lang="fr-FR" sz="2000" dirty="0">
                <a:solidFill>
                  <a:srgbClr val="404793"/>
                </a:solidFill>
              </a:rPr>
              <a:t>Les IPF sont en mesure de demander du financement aux donateurs internationaux</a:t>
            </a:r>
            <a:br>
              <a:rPr lang="en-GB" sz="2000" dirty="0">
                <a:solidFill>
                  <a:srgbClr val="404793"/>
                </a:solidFill>
              </a:rPr>
            </a:br>
            <a:r>
              <a:rPr lang="en-GB" sz="2000" dirty="0">
                <a:solidFill>
                  <a:srgbClr val="404793"/>
                </a:solidFill>
              </a:rPr>
              <a:t>- </a:t>
            </a:r>
            <a:r>
              <a:rPr lang="fr-FR" sz="2000" dirty="0">
                <a:solidFill>
                  <a:srgbClr val="404793"/>
                </a:solidFill>
              </a:rPr>
              <a:t>S’attaquer aux obstacles politiques au financement plafonné par les INFI </a:t>
            </a:r>
            <a:br>
              <a:rPr lang="en-GB" sz="2000" dirty="0">
                <a:solidFill>
                  <a:srgbClr val="404793"/>
                </a:solidFill>
              </a:rPr>
            </a:br>
            <a:r>
              <a:rPr lang="en-GB" sz="2000" dirty="0">
                <a:solidFill>
                  <a:srgbClr val="404793"/>
                </a:solidFill>
              </a:rPr>
              <a:t>- </a:t>
            </a:r>
            <a:r>
              <a:rPr lang="fr-FR" sz="2000" dirty="0">
                <a:solidFill>
                  <a:srgbClr val="404793"/>
                </a:solidFill>
              </a:rPr>
              <a:t>Le financement du « milieu manquant » est</a:t>
            </a:r>
            <a:br>
              <a:rPr lang="en-GB" sz="2000" dirty="0">
                <a:solidFill>
                  <a:srgbClr val="404793"/>
                </a:solidFill>
              </a:rPr>
            </a:br>
            <a:r>
              <a:rPr lang="en-GB" sz="2000" dirty="0">
                <a:solidFill>
                  <a:srgbClr val="404793"/>
                </a:solidFill>
              </a:rPr>
              <a:t>- </a:t>
            </a:r>
            <a:r>
              <a:rPr lang="fr-FR" sz="2000" dirty="0">
                <a:solidFill>
                  <a:srgbClr val="404793"/>
                </a:solidFill>
              </a:rPr>
              <a:t>Le financement fondé sur le sexe sera pris en considération</a:t>
            </a:r>
            <a:br>
              <a:rPr lang="en-GB" sz="2000" dirty="0">
                <a:solidFill>
                  <a:srgbClr val="404793"/>
                </a:solidFill>
              </a:rPr>
            </a:br>
            <a:r>
              <a:rPr lang="en-GB" sz="2000" dirty="0">
                <a:solidFill>
                  <a:srgbClr val="404793"/>
                </a:solidFill>
              </a:rPr>
              <a:t>- </a:t>
            </a:r>
            <a:r>
              <a:rPr lang="fr-FR" sz="2000" dirty="0">
                <a:solidFill>
                  <a:srgbClr val="404793"/>
                </a:solidFill>
              </a:rPr>
              <a:t>Sensibilisation à l’impact négatif du COVID19 sur les IMF et les PME</a:t>
            </a:r>
            <a:br>
              <a:rPr lang="fr-FR" sz="2200" dirty="0">
                <a:solidFill>
                  <a:srgbClr val="404793"/>
                </a:solidFill>
              </a:rPr>
            </a:br>
            <a:br>
              <a:rPr lang="en-GB" sz="900" dirty="0">
                <a:solidFill>
                  <a:srgbClr val="404793"/>
                </a:solidFill>
              </a:rPr>
            </a:br>
            <a:r>
              <a:rPr lang="en-GB" sz="2200" u="sng" dirty="0">
                <a:solidFill>
                  <a:srgbClr val="404793"/>
                </a:solidFill>
              </a:rPr>
              <a:t>Actions</a:t>
            </a:r>
            <a:br>
              <a:rPr lang="en-GB" sz="2200" u="sng" dirty="0">
                <a:solidFill>
                  <a:srgbClr val="404793"/>
                </a:solidFill>
              </a:rPr>
            </a:br>
            <a:r>
              <a:rPr lang="en-GB" sz="2200" dirty="0">
                <a:solidFill>
                  <a:srgbClr val="404793"/>
                </a:solidFill>
              </a:rPr>
              <a:t>- </a:t>
            </a:r>
            <a:r>
              <a:rPr lang="fr-FR" sz="2200" dirty="0">
                <a:solidFill>
                  <a:srgbClr val="404793"/>
                </a:solidFill>
              </a:rPr>
              <a:t>Organisation de webinaires avec les institutions financières de l’IFI de l’UE</a:t>
            </a:r>
            <a:br>
              <a:rPr lang="en-GB" sz="2200" dirty="0">
                <a:solidFill>
                  <a:srgbClr val="404793"/>
                </a:solidFill>
              </a:rPr>
            </a:br>
            <a:r>
              <a:rPr lang="en-GB" sz="2200" dirty="0">
                <a:solidFill>
                  <a:srgbClr val="404793"/>
                </a:solidFill>
              </a:rPr>
              <a:t>- </a:t>
            </a:r>
            <a:r>
              <a:rPr lang="fr-FR" sz="2200" dirty="0" err="1">
                <a:solidFill>
                  <a:srgbClr val="404793"/>
                </a:solidFill>
              </a:rPr>
              <a:t>Matchmaking</a:t>
            </a:r>
            <a:r>
              <a:rPr lang="fr-FR" sz="2200" dirty="0">
                <a:solidFill>
                  <a:srgbClr val="404793"/>
                </a:solidFill>
              </a:rPr>
              <a:t> entre la demande et l’offre </a:t>
            </a:r>
            <a:br>
              <a:rPr lang="en-GB" sz="2200" dirty="0">
                <a:solidFill>
                  <a:srgbClr val="404793"/>
                </a:solidFill>
              </a:rPr>
            </a:br>
            <a:r>
              <a:rPr lang="en-GB" sz="2200" dirty="0">
                <a:solidFill>
                  <a:srgbClr val="404793"/>
                </a:solidFill>
              </a:rPr>
              <a:t>- </a:t>
            </a:r>
            <a:r>
              <a:rPr lang="fr-FR" sz="2200" dirty="0">
                <a:solidFill>
                  <a:srgbClr val="404793"/>
                </a:solidFill>
              </a:rPr>
              <a:t>Accroître la concurrence de financement des donateurs supplémentaires</a:t>
            </a:r>
            <a:br>
              <a:rPr lang="en-GB" sz="2200" dirty="0">
                <a:solidFill>
                  <a:srgbClr val="404793"/>
                </a:solidFill>
              </a:rPr>
            </a:br>
            <a:br>
              <a:rPr lang="en-GB" sz="2200" dirty="0">
                <a:solidFill>
                  <a:srgbClr val="404793"/>
                </a:solidFill>
              </a:rPr>
            </a:br>
            <a:br>
              <a:rPr lang="en-GB" sz="2200" dirty="0">
                <a:solidFill>
                  <a:srgbClr val="404793"/>
                </a:solidFill>
              </a:rPr>
            </a:br>
            <a:br>
              <a:rPr lang="en-GB" sz="2200" dirty="0">
                <a:solidFill>
                  <a:srgbClr val="404793"/>
                </a:solidFill>
              </a:rPr>
            </a:br>
            <a:endParaRPr lang="en-GB" sz="2200" b="1" dirty="0">
              <a:solidFill>
                <a:srgbClr val="404793"/>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6391275" y="5698146"/>
            <a:ext cx="2752725" cy="1324095"/>
          </a:xfrm>
          <a:prstGeom prst="rect">
            <a:avLst/>
          </a:prstGeom>
        </p:spPr>
      </p:pic>
    </p:spTree>
    <p:extLst>
      <p:ext uri="{BB962C8B-B14F-4D97-AF65-F5344CB8AC3E}">
        <p14:creationId xmlns:p14="http://schemas.microsoft.com/office/powerpoint/2010/main" val="4255480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161925" y="-742950"/>
            <a:ext cx="8829675" cy="7249381"/>
          </a:xfrm>
        </p:spPr>
        <p:txBody>
          <a:bodyPr>
            <a:normAutofit fontScale="90000"/>
          </a:bodyPr>
          <a:lstStyle/>
          <a:p>
            <a:br>
              <a:rPr lang="en-GB" sz="2700" b="1" dirty="0">
                <a:solidFill>
                  <a:schemeClr val="accent5">
                    <a:lumMod val="75000"/>
                  </a:schemeClr>
                </a:solidFill>
              </a:rPr>
            </a:br>
            <a:br>
              <a:rPr lang="en-GB" sz="2700" b="1" dirty="0">
                <a:solidFill>
                  <a:schemeClr val="accent5">
                    <a:lumMod val="75000"/>
                  </a:schemeClr>
                </a:solidFill>
              </a:rPr>
            </a:br>
            <a:br>
              <a:rPr lang="en-GB" sz="2700" b="1" dirty="0">
                <a:solidFill>
                  <a:schemeClr val="accent5">
                    <a:lumMod val="75000"/>
                  </a:schemeClr>
                </a:solidFill>
              </a:rPr>
            </a:br>
            <a:r>
              <a:rPr lang="en-GB" sz="3100" b="1" dirty="0">
                <a:solidFill>
                  <a:srgbClr val="404793"/>
                </a:solidFill>
              </a:rPr>
              <a:t>Propose</a:t>
            </a:r>
            <a:br>
              <a:rPr lang="en-GB" sz="3100" b="1" dirty="0">
                <a:solidFill>
                  <a:srgbClr val="404793"/>
                </a:solidFill>
              </a:rPr>
            </a:br>
            <a:br>
              <a:rPr lang="en-GB" sz="3100" b="1" dirty="0">
                <a:solidFill>
                  <a:srgbClr val="404793"/>
                </a:solidFill>
              </a:rPr>
            </a:br>
            <a:br>
              <a:rPr lang="en-GB" sz="3100" b="1" dirty="0">
                <a:solidFill>
                  <a:srgbClr val="404793"/>
                </a:solidFill>
              </a:rPr>
            </a:br>
            <a:br>
              <a:rPr lang="en-GB" sz="3100" b="1" dirty="0">
                <a:solidFill>
                  <a:srgbClr val="404793"/>
                </a:solidFill>
              </a:rPr>
            </a:br>
            <a:r>
              <a:rPr lang="fr-FR" sz="3100" b="1" dirty="0">
                <a:solidFill>
                  <a:srgbClr val="404793"/>
                </a:solidFill>
              </a:rPr>
              <a:t>Activités d’accès au financement proposées pour 2021</a:t>
            </a:r>
            <a:br>
              <a:rPr lang="en-GB" sz="3100" b="1" dirty="0">
                <a:solidFill>
                  <a:schemeClr val="accent5">
                    <a:lumMod val="75000"/>
                  </a:schemeClr>
                </a:solidFill>
              </a:rPr>
            </a:br>
            <a:br>
              <a:rPr lang="en-GB" sz="900" b="1" dirty="0">
                <a:solidFill>
                  <a:schemeClr val="accent5">
                    <a:lumMod val="75000"/>
                  </a:schemeClr>
                </a:solidFill>
              </a:rPr>
            </a:br>
            <a:r>
              <a:rPr lang="en-GB" sz="2400" b="1" dirty="0">
                <a:solidFill>
                  <a:srgbClr val="FF0000"/>
                </a:solidFill>
              </a:rPr>
              <a:t>1. </a:t>
            </a:r>
            <a:r>
              <a:rPr lang="fr-FR" sz="2400" b="1" dirty="0">
                <a:solidFill>
                  <a:srgbClr val="FF0000"/>
                </a:solidFill>
              </a:rPr>
              <a:t>Favoriser l’accès à d’autres « financements pour l’impact »</a:t>
            </a:r>
            <a:br>
              <a:rPr lang="en-GB" sz="2400" b="1" dirty="0">
                <a:solidFill>
                  <a:srgbClr val="FF0000"/>
                </a:solidFill>
              </a:rPr>
            </a:br>
            <a:br>
              <a:rPr lang="en-GB" sz="1100" b="1" dirty="0">
                <a:solidFill>
                  <a:srgbClr val="404793"/>
                </a:solidFill>
              </a:rPr>
            </a:br>
            <a:r>
              <a:rPr lang="en-GB" sz="2400" b="1" dirty="0" err="1">
                <a:solidFill>
                  <a:srgbClr val="404793"/>
                </a:solidFill>
              </a:rPr>
              <a:t>Activité</a:t>
            </a:r>
            <a:r>
              <a:rPr lang="en-GB" sz="2400" b="1" dirty="0">
                <a:solidFill>
                  <a:srgbClr val="404793"/>
                </a:solidFill>
              </a:rPr>
              <a:t> 3 - </a:t>
            </a:r>
            <a:r>
              <a:rPr lang="fr-FR" sz="2400" b="1" dirty="0">
                <a:solidFill>
                  <a:srgbClr val="404793"/>
                </a:solidFill>
              </a:rPr>
              <a:t>Renforcement des capacités / formation des institutions nationales de financement intégrant les entreprises sociales et/ou circulaires dans leurs activités</a:t>
            </a:r>
            <a:br>
              <a:rPr lang="en-GB" dirty="0"/>
            </a:br>
            <a:br>
              <a:rPr lang="en-GB" sz="900" dirty="0">
                <a:solidFill>
                  <a:srgbClr val="404793"/>
                </a:solidFill>
              </a:rPr>
            </a:br>
            <a:r>
              <a:rPr lang="en-GB" sz="2000" u="sng" dirty="0">
                <a:solidFill>
                  <a:srgbClr val="404793"/>
                </a:solidFill>
              </a:rPr>
              <a:t>But: </a:t>
            </a:r>
            <a:br>
              <a:rPr lang="en-GB" sz="2000" dirty="0">
                <a:solidFill>
                  <a:srgbClr val="404793"/>
                </a:solidFill>
              </a:rPr>
            </a:br>
            <a:r>
              <a:rPr lang="fr-FR" sz="2000" dirty="0">
                <a:solidFill>
                  <a:srgbClr val="404793"/>
                </a:solidFill>
              </a:rPr>
              <a:t>Renforcer le rôle et les services des INBF et des entreprises sociales aux PME</a:t>
            </a:r>
            <a:br>
              <a:rPr lang="en-GB" sz="2000" dirty="0">
                <a:solidFill>
                  <a:srgbClr val="404793"/>
                </a:solidFill>
              </a:rPr>
            </a:br>
            <a:br>
              <a:rPr lang="en-GB" sz="2000" dirty="0">
                <a:solidFill>
                  <a:srgbClr val="404793"/>
                </a:solidFill>
              </a:rPr>
            </a:br>
            <a:r>
              <a:rPr lang="en-GB" sz="2000" u="sng" dirty="0">
                <a:solidFill>
                  <a:srgbClr val="404793"/>
                </a:solidFill>
              </a:rPr>
              <a:t>Objectif </a:t>
            </a:r>
            <a:r>
              <a:rPr lang="en-GB" sz="2000" u="sng" dirty="0" err="1">
                <a:solidFill>
                  <a:srgbClr val="404793"/>
                </a:solidFill>
              </a:rPr>
              <a:t>mondial</a:t>
            </a:r>
            <a:r>
              <a:rPr lang="en-GB" sz="2000" u="sng" dirty="0">
                <a:solidFill>
                  <a:srgbClr val="404793"/>
                </a:solidFill>
              </a:rPr>
              <a:t> : </a:t>
            </a:r>
            <a:br>
              <a:rPr lang="en-GB" sz="2000" dirty="0">
                <a:solidFill>
                  <a:srgbClr val="404793"/>
                </a:solidFill>
              </a:rPr>
            </a:br>
            <a:r>
              <a:rPr lang="en-GB" sz="2000" dirty="0">
                <a:solidFill>
                  <a:srgbClr val="404793"/>
                </a:solidFill>
              </a:rPr>
              <a:t>- </a:t>
            </a:r>
            <a:r>
              <a:rPr lang="fr-FR" sz="2000" dirty="0">
                <a:solidFill>
                  <a:srgbClr val="404793"/>
                </a:solidFill>
              </a:rPr>
              <a:t>Renforcement des capacités pour le personnel </a:t>
            </a:r>
            <a:br>
              <a:rPr lang="en-GB" sz="2000" dirty="0">
                <a:solidFill>
                  <a:srgbClr val="404793"/>
                </a:solidFill>
              </a:rPr>
            </a:br>
            <a:r>
              <a:rPr lang="en-GB" sz="2000" dirty="0">
                <a:solidFill>
                  <a:srgbClr val="404793"/>
                </a:solidFill>
              </a:rPr>
              <a:t>- </a:t>
            </a:r>
            <a:r>
              <a:rPr lang="fr-FR" sz="2000" dirty="0">
                <a:solidFill>
                  <a:srgbClr val="404793"/>
                </a:solidFill>
              </a:rPr>
              <a:t>Le soutien à l’égalité entre les sexes est mis de l’avant </a:t>
            </a:r>
            <a:br>
              <a:rPr lang="en-GB" sz="2000" dirty="0">
                <a:solidFill>
                  <a:srgbClr val="404793"/>
                </a:solidFill>
              </a:rPr>
            </a:br>
            <a:r>
              <a:rPr lang="en-GB" sz="2000" dirty="0">
                <a:solidFill>
                  <a:srgbClr val="404793"/>
                </a:solidFill>
              </a:rPr>
              <a:t>- </a:t>
            </a:r>
            <a:r>
              <a:rPr lang="fr-FR" sz="2000" dirty="0">
                <a:solidFill>
                  <a:srgbClr val="404793"/>
                </a:solidFill>
              </a:rPr>
              <a:t>Un nouveau service est présenté aux PME, c’est-à-dire les initiatives vertes et l’économie circulaire </a:t>
            </a:r>
            <a:br>
              <a:rPr lang="en-GB" sz="2000" dirty="0">
                <a:solidFill>
                  <a:srgbClr val="404793"/>
                </a:solidFill>
              </a:rPr>
            </a:br>
            <a:br>
              <a:rPr lang="en-GB" sz="2000" dirty="0">
                <a:solidFill>
                  <a:srgbClr val="404793"/>
                </a:solidFill>
              </a:rPr>
            </a:br>
            <a:r>
              <a:rPr lang="en-GB" sz="2000" u="sng" dirty="0">
                <a:solidFill>
                  <a:srgbClr val="404793"/>
                </a:solidFill>
              </a:rPr>
              <a:t>Actions</a:t>
            </a:r>
            <a:br>
              <a:rPr lang="en-GB" sz="2000" u="sng" dirty="0">
                <a:solidFill>
                  <a:srgbClr val="404793"/>
                </a:solidFill>
              </a:rPr>
            </a:br>
            <a:r>
              <a:rPr lang="en-GB" sz="2000" dirty="0">
                <a:solidFill>
                  <a:srgbClr val="404793"/>
                </a:solidFill>
              </a:rPr>
              <a:t>- </a:t>
            </a:r>
            <a:r>
              <a:rPr lang="fr-FR" sz="2000" dirty="0">
                <a:solidFill>
                  <a:srgbClr val="404793"/>
                </a:solidFill>
              </a:rPr>
              <a:t>Mobiliser l’expert en soutien aux entreprises sociales</a:t>
            </a:r>
            <a:br>
              <a:rPr lang="en-GB" sz="2000" dirty="0">
                <a:solidFill>
                  <a:srgbClr val="404793"/>
                </a:solidFill>
              </a:rPr>
            </a:br>
            <a:r>
              <a:rPr lang="fr-FR" sz="2000" dirty="0">
                <a:solidFill>
                  <a:srgbClr val="404793"/>
                </a:solidFill>
              </a:rPr>
              <a:t>- Élaboration d’une base de référence du soutien social actuel dans les pays partenaires</a:t>
            </a:r>
            <a:br>
              <a:rPr lang="en-GB" sz="2000" dirty="0">
                <a:solidFill>
                  <a:srgbClr val="404793"/>
                </a:solidFill>
              </a:rPr>
            </a:br>
            <a:r>
              <a:rPr lang="en-GB" sz="2000" dirty="0">
                <a:solidFill>
                  <a:srgbClr val="404793"/>
                </a:solidFill>
              </a:rPr>
              <a:t>- </a:t>
            </a:r>
            <a:r>
              <a:rPr lang="fr-FR" sz="2000" dirty="0">
                <a:solidFill>
                  <a:srgbClr val="404793"/>
                </a:solidFill>
              </a:rPr>
              <a:t>Étude sur les meilleures pratiques internationales en matière de soutien social</a:t>
            </a:r>
            <a:br>
              <a:rPr lang="en-GB" sz="2000" dirty="0">
                <a:solidFill>
                  <a:srgbClr val="404793"/>
                </a:solidFill>
              </a:rPr>
            </a:br>
            <a:r>
              <a:rPr lang="en-GB" sz="2000" dirty="0">
                <a:solidFill>
                  <a:srgbClr val="404793"/>
                </a:solidFill>
              </a:rPr>
              <a:t>- </a:t>
            </a:r>
            <a:r>
              <a:rPr lang="fr-FR" sz="2000" dirty="0">
                <a:solidFill>
                  <a:srgbClr val="404793"/>
                </a:solidFill>
              </a:rPr>
              <a:t>organiser des webinaires avec les pays partenaires pour présenter des pratiques exemplaires en matière de soutien social</a:t>
            </a:r>
            <a:br>
              <a:rPr lang="en-GB" sz="2200" dirty="0">
                <a:solidFill>
                  <a:srgbClr val="404793"/>
                </a:solidFill>
              </a:rPr>
            </a:br>
            <a:br>
              <a:rPr lang="en-GB" sz="2200" dirty="0">
                <a:solidFill>
                  <a:srgbClr val="404793"/>
                </a:solidFill>
              </a:rPr>
            </a:br>
            <a:br>
              <a:rPr lang="en-GB" sz="2200" dirty="0">
                <a:solidFill>
                  <a:srgbClr val="404793"/>
                </a:solidFill>
              </a:rPr>
            </a:br>
            <a:br>
              <a:rPr lang="en-GB" sz="2200" dirty="0">
                <a:solidFill>
                  <a:srgbClr val="404793"/>
                </a:solidFill>
              </a:rPr>
            </a:br>
            <a:endParaRPr lang="en-GB" sz="2200" b="1" dirty="0">
              <a:solidFill>
                <a:srgbClr val="404793"/>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7310818" y="6016914"/>
            <a:ext cx="1817007" cy="874003"/>
          </a:xfrm>
          <a:prstGeom prst="rect">
            <a:avLst/>
          </a:prstGeom>
        </p:spPr>
      </p:pic>
    </p:spTree>
    <p:extLst>
      <p:ext uri="{BB962C8B-B14F-4D97-AF65-F5344CB8AC3E}">
        <p14:creationId xmlns:p14="http://schemas.microsoft.com/office/powerpoint/2010/main" val="1530283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161925" y="-742950"/>
            <a:ext cx="8829675" cy="7623127"/>
          </a:xfrm>
        </p:spPr>
        <p:txBody>
          <a:bodyPr>
            <a:normAutofit fontScale="90000"/>
          </a:bodyPr>
          <a:lstStyle/>
          <a:p>
            <a:br>
              <a:rPr lang="en-GB" sz="2700" b="1" dirty="0">
                <a:solidFill>
                  <a:schemeClr val="accent5">
                    <a:lumMod val="75000"/>
                  </a:schemeClr>
                </a:solidFill>
              </a:rPr>
            </a:br>
            <a:br>
              <a:rPr lang="en-GB" sz="2700" b="1" dirty="0">
                <a:solidFill>
                  <a:schemeClr val="accent5">
                    <a:lumMod val="75000"/>
                  </a:schemeClr>
                </a:solidFill>
              </a:rPr>
            </a:br>
            <a:br>
              <a:rPr lang="en-GB" sz="2700" b="1" dirty="0">
                <a:solidFill>
                  <a:schemeClr val="accent5">
                    <a:lumMod val="75000"/>
                  </a:schemeClr>
                </a:solidFill>
              </a:rPr>
            </a:br>
            <a:r>
              <a:rPr lang="en-GB" sz="3100" b="1" dirty="0">
                <a:solidFill>
                  <a:srgbClr val="404793"/>
                </a:solidFill>
              </a:rPr>
              <a:t>Propose</a:t>
            </a:r>
            <a:br>
              <a:rPr lang="en-GB" sz="3100" b="1" dirty="0">
                <a:solidFill>
                  <a:srgbClr val="404793"/>
                </a:solidFill>
              </a:rPr>
            </a:br>
            <a:br>
              <a:rPr lang="en-GB" sz="3100" b="1" dirty="0">
                <a:solidFill>
                  <a:srgbClr val="404793"/>
                </a:solidFill>
              </a:rPr>
            </a:br>
            <a:br>
              <a:rPr lang="en-GB" sz="3100" b="1" dirty="0">
                <a:solidFill>
                  <a:srgbClr val="404793"/>
                </a:solidFill>
              </a:rPr>
            </a:br>
            <a:r>
              <a:rPr lang="fr-FR" sz="2700" b="1" dirty="0">
                <a:solidFill>
                  <a:srgbClr val="404793"/>
                </a:solidFill>
              </a:rPr>
              <a:t>Activités d’accès au financement proposées pour 2021</a:t>
            </a:r>
            <a:br>
              <a:rPr lang="en-GB" sz="3100" b="1" dirty="0">
                <a:solidFill>
                  <a:schemeClr val="accent5">
                    <a:lumMod val="75000"/>
                  </a:schemeClr>
                </a:solidFill>
              </a:rPr>
            </a:br>
            <a:br>
              <a:rPr lang="en-GB" sz="900" b="1" dirty="0">
                <a:solidFill>
                  <a:schemeClr val="accent5">
                    <a:lumMod val="75000"/>
                  </a:schemeClr>
                </a:solidFill>
              </a:rPr>
            </a:br>
            <a:r>
              <a:rPr lang="en-GB" sz="2400" b="1" dirty="0">
                <a:solidFill>
                  <a:srgbClr val="FF0000"/>
                </a:solidFill>
              </a:rPr>
              <a:t>2. </a:t>
            </a:r>
            <a:r>
              <a:rPr lang="fr-FR" sz="2400" b="1" dirty="0">
                <a:solidFill>
                  <a:srgbClr val="FF0000"/>
                </a:solidFill>
              </a:rPr>
              <a:t>Tirer parti du numérique pour libérer le potentiel de la finance alternative</a:t>
            </a:r>
            <a:br>
              <a:rPr lang="en-GB" sz="2400" b="1" dirty="0">
                <a:solidFill>
                  <a:srgbClr val="FF0000"/>
                </a:solidFill>
              </a:rPr>
            </a:br>
            <a:br>
              <a:rPr lang="en-GB" sz="1100" b="1" dirty="0">
                <a:solidFill>
                  <a:srgbClr val="404793"/>
                </a:solidFill>
              </a:rPr>
            </a:br>
            <a:r>
              <a:rPr lang="en-GB" sz="2400" b="1" dirty="0" err="1">
                <a:solidFill>
                  <a:srgbClr val="404793"/>
                </a:solidFill>
              </a:rPr>
              <a:t>Activité</a:t>
            </a:r>
            <a:r>
              <a:rPr lang="en-GB" sz="2400" b="1" dirty="0">
                <a:solidFill>
                  <a:srgbClr val="404793"/>
                </a:solidFill>
              </a:rPr>
              <a:t> 1 - </a:t>
            </a:r>
            <a:r>
              <a:rPr lang="fr-FR" sz="2400" b="1" dirty="0">
                <a:solidFill>
                  <a:srgbClr val="404793"/>
                </a:solidFill>
              </a:rPr>
              <a:t>La sensibilisation à la DSP2 de l’UE en tant que catalyseur de l’emploi et de l’A2F</a:t>
            </a:r>
            <a:br>
              <a:rPr lang="en-GB" dirty="0"/>
            </a:br>
            <a:br>
              <a:rPr lang="en-GB" sz="900" dirty="0">
                <a:solidFill>
                  <a:srgbClr val="404793"/>
                </a:solidFill>
              </a:rPr>
            </a:br>
            <a:r>
              <a:rPr lang="en-GB" sz="2200" u="sng" dirty="0">
                <a:solidFill>
                  <a:srgbClr val="404793"/>
                </a:solidFill>
              </a:rPr>
              <a:t>But: </a:t>
            </a:r>
            <a:br>
              <a:rPr lang="en-GB" sz="2200" dirty="0">
                <a:solidFill>
                  <a:srgbClr val="404793"/>
                </a:solidFill>
              </a:rPr>
            </a:br>
            <a:r>
              <a:rPr lang="fr-FR" sz="2200" dirty="0">
                <a:solidFill>
                  <a:srgbClr val="404793"/>
                </a:solidFill>
              </a:rPr>
              <a:t>Présentation d’un mécanisme novateur de financement numérique pour améliorer l’accès au financement des PME</a:t>
            </a:r>
            <a:br>
              <a:rPr lang="en-GB" sz="2200" dirty="0">
                <a:solidFill>
                  <a:srgbClr val="404793"/>
                </a:solidFill>
              </a:rPr>
            </a:br>
            <a:r>
              <a:rPr lang="en-GB" sz="900" dirty="0">
                <a:solidFill>
                  <a:srgbClr val="404793"/>
                </a:solidFill>
              </a:rPr>
              <a:t> </a:t>
            </a:r>
            <a:br>
              <a:rPr lang="en-GB" sz="900" dirty="0">
                <a:solidFill>
                  <a:srgbClr val="404793"/>
                </a:solidFill>
              </a:rPr>
            </a:br>
            <a:br>
              <a:rPr lang="en-GB" sz="900" dirty="0">
                <a:solidFill>
                  <a:srgbClr val="404793"/>
                </a:solidFill>
              </a:rPr>
            </a:br>
            <a:r>
              <a:rPr lang="en-GB" sz="2200" u="sng" dirty="0">
                <a:solidFill>
                  <a:srgbClr val="404793"/>
                </a:solidFill>
              </a:rPr>
              <a:t>Objectif </a:t>
            </a:r>
            <a:r>
              <a:rPr lang="en-GB" sz="2200" u="sng" dirty="0" err="1">
                <a:solidFill>
                  <a:srgbClr val="404793"/>
                </a:solidFill>
              </a:rPr>
              <a:t>mondial</a:t>
            </a:r>
            <a:r>
              <a:rPr lang="en-GB" sz="2200" u="sng" dirty="0">
                <a:solidFill>
                  <a:srgbClr val="404793"/>
                </a:solidFill>
              </a:rPr>
              <a:t> : </a:t>
            </a:r>
            <a:br>
              <a:rPr lang="en-GB" sz="2200" dirty="0">
                <a:solidFill>
                  <a:srgbClr val="404793"/>
                </a:solidFill>
              </a:rPr>
            </a:br>
            <a:r>
              <a:rPr lang="en-GB" sz="2200" dirty="0">
                <a:solidFill>
                  <a:srgbClr val="404793"/>
                </a:solidFill>
              </a:rPr>
              <a:t>- </a:t>
            </a:r>
            <a:r>
              <a:rPr lang="fr-FR" sz="2200" dirty="0">
                <a:solidFill>
                  <a:srgbClr val="404793"/>
                </a:solidFill>
              </a:rPr>
              <a:t>Faire progresser la pratique des services fintech</a:t>
            </a:r>
            <a:br>
              <a:rPr lang="en-GB" sz="900" dirty="0">
                <a:solidFill>
                  <a:srgbClr val="404793"/>
                </a:solidFill>
              </a:rPr>
            </a:br>
            <a:r>
              <a:rPr lang="en-GB" sz="2200" dirty="0">
                <a:solidFill>
                  <a:srgbClr val="404793"/>
                </a:solidFill>
              </a:rPr>
              <a:t>- </a:t>
            </a:r>
            <a:r>
              <a:rPr lang="fr-FR" sz="2200" dirty="0">
                <a:solidFill>
                  <a:srgbClr val="404793"/>
                </a:solidFill>
              </a:rPr>
              <a:t>Présentation de la PSD2 de l’UE dans la région sud de la Méditerranée</a:t>
            </a:r>
            <a:br>
              <a:rPr lang="en-GB" sz="900" dirty="0">
                <a:solidFill>
                  <a:srgbClr val="404793"/>
                </a:solidFill>
              </a:rPr>
            </a:br>
            <a:r>
              <a:rPr lang="en-GB" sz="2200" dirty="0">
                <a:solidFill>
                  <a:srgbClr val="404793"/>
                </a:solidFill>
              </a:rPr>
              <a:t>- </a:t>
            </a:r>
            <a:r>
              <a:rPr lang="fr-FR" sz="2200" dirty="0">
                <a:solidFill>
                  <a:srgbClr val="404793"/>
                </a:solidFill>
              </a:rPr>
              <a:t>Accroître l’accès au financement des PME ayant des exigences minimales </a:t>
            </a:r>
            <a:br>
              <a:rPr lang="en-GB" sz="900" dirty="0">
                <a:solidFill>
                  <a:srgbClr val="404793"/>
                </a:solidFill>
              </a:rPr>
            </a:br>
            <a:r>
              <a:rPr lang="en-GB" sz="2200" dirty="0">
                <a:solidFill>
                  <a:srgbClr val="404793"/>
                </a:solidFill>
              </a:rPr>
              <a:t>- </a:t>
            </a:r>
            <a:r>
              <a:rPr lang="fr-FR" sz="2200" dirty="0">
                <a:solidFill>
                  <a:srgbClr val="404793"/>
                </a:solidFill>
              </a:rPr>
              <a:t>Création d’emplois et appui aux entreprises fintech (start-ups)</a:t>
            </a:r>
            <a:br>
              <a:rPr lang="en-GB" sz="2200" dirty="0">
                <a:solidFill>
                  <a:srgbClr val="404793"/>
                </a:solidFill>
              </a:rPr>
            </a:br>
            <a:br>
              <a:rPr lang="en-GB" sz="900" dirty="0">
                <a:solidFill>
                  <a:srgbClr val="404793"/>
                </a:solidFill>
              </a:rPr>
            </a:br>
            <a:br>
              <a:rPr lang="en-GB" sz="900" dirty="0">
                <a:solidFill>
                  <a:srgbClr val="404793"/>
                </a:solidFill>
              </a:rPr>
            </a:br>
            <a:r>
              <a:rPr lang="en-GB" sz="2200" u="sng" dirty="0">
                <a:solidFill>
                  <a:srgbClr val="404793"/>
                </a:solidFill>
              </a:rPr>
              <a:t>Actions</a:t>
            </a:r>
            <a:br>
              <a:rPr lang="en-GB" sz="2200" u="sng" dirty="0">
                <a:solidFill>
                  <a:srgbClr val="404793"/>
                </a:solidFill>
              </a:rPr>
            </a:br>
            <a:r>
              <a:rPr lang="en-GB" sz="2200" dirty="0">
                <a:solidFill>
                  <a:srgbClr val="404793"/>
                </a:solidFill>
              </a:rPr>
              <a:t>- </a:t>
            </a:r>
            <a:r>
              <a:rPr lang="fr-FR" sz="2200" dirty="0">
                <a:solidFill>
                  <a:srgbClr val="404793"/>
                </a:solidFill>
              </a:rPr>
              <a:t>Mobilisation fintech / expert en prêts numériques</a:t>
            </a:r>
            <a:br>
              <a:rPr lang="en-GB" sz="2200" dirty="0">
                <a:solidFill>
                  <a:srgbClr val="404793"/>
                </a:solidFill>
              </a:rPr>
            </a:br>
            <a:r>
              <a:rPr lang="en-GB" sz="2200" dirty="0">
                <a:solidFill>
                  <a:srgbClr val="404793"/>
                </a:solidFill>
              </a:rPr>
              <a:t>- </a:t>
            </a:r>
            <a:r>
              <a:rPr lang="fr-FR" sz="2200" dirty="0">
                <a:solidFill>
                  <a:srgbClr val="404793"/>
                </a:solidFill>
              </a:rPr>
              <a:t>Identification de politiques pour la mise en œuvre de plateformes de prêt en ligne</a:t>
            </a:r>
            <a:br>
              <a:rPr lang="en-GB" sz="2200" dirty="0">
                <a:solidFill>
                  <a:srgbClr val="404793"/>
                </a:solidFill>
              </a:rPr>
            </a:br>
            <a:r>
              <a:rPr lang="en-GB" sz="2200" dirty="0">
                <a:solidFill>
                  <a:srgbClr val="404793"/>
                </a:solidFill>
              </a:rPr>
              <a:t>- </a:t>
            </a:r>
            <a:r>
              <a:rPr lang="fr-FR" sz="2200" dirty="0">
                <a:solidFill>
                  <a:srgbClr val="404793"/>
                </a:solidFill>
              </a:rPr>
              <a:t>Élaboration d’un guide de la conceptualisation à la mise en œuvre </a:t>
            </a:r>
            <a:br>
              <a:rPr lang="fr-FR" sz="2200" dirty="0">
                <a:solidFill>
                  <a:srgbClr val="404793"/>
                </a:solidFill>
              </a:rPr>
            </a:br>
            <a:r>
              <a:rPr lang="en-GB" sz="2200" dirty="0">
                <a:solidFill>
                  <a:srgbClr val="404793"/>
                </a:solidFill>
              </a:rPr>
              <a:t>- </a:t>
            </a:r>
            <a:r>
              <a:rPr lang="fr-FR" sz="2200" dirty="0">
                <a:solidFill>
                  <a:srgbClr val="404793"/>
                </a:solidFill>
              </a:rPr>
              <a:t>Webinaires sur les meilleures pratiques des régionales et internationales </a:t>
            </a:r>
            <a:br>
              <a:rPr lang="en-GB" sz="2200" dirty="0">
                <a:solidFill>
                  <a:srgbClr val="404793"/>
                </a:solidFill>
              </a:rPr>
            </a:br>
            <a:br>
              <a:rPr lang="en-GB" sz="2200" dirty="0">
                <a:solidFill>
                  <a:srgbClr val="404793"/>
                </a:solidFill>
              </a:rPr>
            </a:br>
            <a:br>
              <a:rPr lang="en-GB" sz="2200" dirty="0">
                <a:solidFill>
                  <a:srgbClr val="404793"/>
                </a:solidFill>
              </a:rPr>
            </a:br>
            <a:endParaRPr lang="en-GB" sz="2200" b="1" dirty="0">
              <a:solidFill>
                <a:srgbClr val="404793"/>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8"/>
            <a:ext cx="1534148" cy="339928"/>
          </a:xfrm>
          <a:prstGeom prst="rect">
            <a:avLst/>
          </a:prstGeom>
        </p:spPr>
      </p:pic>
      <p:pic>
        <p:nvPicPr>
          <p:cNvPr id="16" name="Image 15"/>
          <p:cNvPicPr>
            <a:picLocks noChangeAspect="1"/>
          </p:cNvPicPr>
          <p:nvPr/>
        </p:nvPicPr>
        <p:blipFill>
          <a:blip r:embed="rId3"/>
          <a:stretch>
            <a:fillRect/>
          </a:stretch>
        </p:blipFill>
        <p:spPr>
          <a:xfrm>
            <a:off x="7763774" y="6358335"/>
            <a:ext cx="1380226" cy="663906"/>
          </a:xfrm>
          <a:prstGeom prst="rect">
            <a:avLst/>
          </a:prstGeom>
        </p:spPr>
      </p:pic>
    </p:spTree>
    <p:extLst>
      <p:ext uri="{BB962C8B-B14F-4D97-AF65-F5344CB8AC3E}">
        <p14:creationId xmlns:p14="http://schemas.microsoft.com/office/powerpoint/2010/main" val="163057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161925" y="-742950"/>
            <a:ext cx="8829675" cy="7623127"/>
          </a:xfrm>
        </p:spPr>
        <p:txBody>
          <a:bodyPr>
            <a:normAutofit fontScale="90000"/>
          </a:bodyPr>
          <a:lstStyle/>
          <a:p>
            <a:br>
              <a:rPr lang="en-GB" sz="2700" b="1" dirty="0">
                <a:solidFill>
                  <a:schemeClr val="accent5">
                    <a:lumMod val="75000"/>
                  </a:schemeClr>
                </a:solidFill>
              </a:rPr>
            </a:br>
            <a:br>
              <a:rPr lang="en-GB" sz="2700" b="1" dirty="0">
                <a:solidFill>
                  <a:schemeClr val="accent5">
                    <a:lumMod val="75000"/>
                  </a:schemeClr>
                </a:solidFill>
              </a:rPr>
            </a:br>
            <a:br>
              <a:rPr lang="en-GB" sz="2700" b="1" dirty="0">
                <a:solidFill>
                  <a:schemeClr val="accent5">
                    <a:lumMod val="75000"/>
                  </a:schemeClr>
                </a:solidFill>
              </a:rPr>
            </a:br>
            <a:r>
              <a:rPr lang="en-GB" sz="3100" b="1" dirty="0">
                <a:solidFill>
                  <a:srgbClr val="404793"/>
                </a:solidFill>
              </a:rPr>
              <a:t>Propose</a:t>
            </a:r>
            <a:br>
              <a:rPr lang="en-GB" sz="3100" b="1" dirty="0">
                <a:solidFill>
                  <a:srgbClr val="404793"/>
                </a:solidFill>
              </a:rPr>
            </a:br>
            <a:br>
              <a:rPr lang="en-GB" sz="3100" b="1" dirty="0">
                <a:solidFill>
                  <a:srgbClr val="404793"/>
                </a:solidFill>
              </a:rPr>
            </a:br>
            <a:br>
              <a:rPr lang="en-GB" sz="3100" b="1" dirty="0">
                <a:solidFill>
                  <a:srgbClr val="404793"/>
                </a:solidFill>
              </a:rPr>
            </a:br>
            <a:br>
              <a:rPr lang="en-GB" sz="3100" b="1" dirty="0">
                <a:solidFill>
                  <a:srgbClr val="404793"/>
                </a:solidFill>
              </a:rPr>
            </a:br>
            <a:r>
              <a:rPr lang="fr-FR" sz="3100" b="1" dirty="0">
                <a:solidFill>
                  <a:srgbClr val="404793"/>
                </a:solidFill>
              </a:rPr>
              <a:t>Activités d’accès au financement 2021</a:t>
            </a:r>
            <a:br>
              <a:rPr lang="en-GB" sz="3100" b="1" dirty="0">
                <a:solidFill>
                  <a:schemeClr val="accent5">
                    <a:lumMod val="75000"/>
                  </a:schemeClr>
                </a:solidFill>
              </a:rPr>
            </a:br>
            <a:br>
              <a:rPr lang="en-GB" sz="900" b="1" dirty="0">
                <a:solidFill>
                  <a:schemeClr val="accent5">
                    <a:lumMod val="75000"/>
                  </a:schemeClr>
                </a:solidFill>
              </a:rPr>
            </a:br>
            <a:r>
              <a:rPr lang="en-GB" sz="2400" b="1" dirty="0">
                <a:solidFill>
                  <a:srgbClr val="FF0000"/>
                </a:solidFill>
              </a:rPr>
              <a:t>2. </a:t>
            </a:r>
            <a:r>
              <a:rPr lang="fr-FR" sz="2400" b="1" dirty="0">
                <a:solidFill>
                  <a:srgbClr val="FF0000"/>
                </a:solidFill>
              </a:rPr>
              <a:t>Tirer parti du numérique pour libérer le potentiel de la FA</a:t>
            </a:r>
            <a:br>
              <a:rPr lang="en-GB" sz="2400" b="1" dirty="0">
                <a:solidFill>
                  <a:srgbClr val="FF0000"/>
                </a:solidFill>
              </a:rPr>
            </a:br>
            <a:br>
              <a:rPr lang="en-GB" sz="1100" b="1" dirty="0">
                <a:solidFill>
                  <a:srgbClr val="404793"/>
                </a:solidFill>
              </a:rPr>
            </a:br>
            <a:r>
              <a:rPr lang="en-GB" sz="2400" b="1" dirty="0" err="1">
                <a:solidFill>
                  <a:srgbClr val="404793"/>
                </a:solidFill>
              </a:rPr>
              <a:t>Activité</a:t>
            </a:r>
            <a:r>
              <a:rPr lang="en-GB" sz="2400" b="1" dirty="0">
                <a:solidFill>
                  <a:srgbClr val="404793"/>
                </a:solidFill>
              </a:rPr>
              <a:t> 2 -</a:t>
            </a:r>
            <a:r>
              <a:rPr lang="en-GB" dirty="0"/>
              <a:t> </a:t>
            </a:r>
            <a:r>
              <a:rPr lang="fr-FR" sz="2400" b="1" dirty="0">
                <a:solidFill>
                  <a:srgbClr val="404793"/>
                </a:solidFill>
              </a:rPr>
              <a:t>S’attaquer aux obstacles réglementaires au développement des écosystèmes des plateformes de financement durable (</a:t>
            </a:r>
            <a:r>
              <a:rPr lang="fr-FR" sz="2400" b="1" dirty="0" err="1">
                <a:solidFill>
                  <a:srgbClr val="404793"/>
                </a:solidFill>
              </a:rPr>
              <a:t>crwdfg</a:t>
            </a:r>
            <a:r>
              <a:rPr lang="fr-FR" sz="2400" b="1" dirty="0">
                <a:solidFill>
                  <a:srgbClr val="404793"/>
                </a:solidFill>
              </a:rPr>
              <a:t>, VC)</a:t>
            </a:r>
            <a:br>
              <a:rPr lang="fr-FR" sz="2400" b="1" dirty="0">
                <a:solidFill>
                  <a:srgbClr val="404793"/>
                </a:solidFill>
              </a:rPr>
            </a:br>
            <a:br>
              <a:rPr lang="en-GB" sz="900" dirty="0">
                <a:solidFill>
                  <a:srgbClr val="404793"/>
                </a:solidFill>
              </a:rPr>
            </a:br>
            <a:r>
              <a:rPr lang="en-GB" sz="2000" u="sng" dirty="0">
                <a:solidFill>
                  <a:srgbClr val="404793"/>
                </a:solidFill>
              </a:rPr>
              <a:t>But: </a:t>
            </a:r>
            <a:br>
              <a:rPr lang="en-GB" sz="2000" dirty="0">
                <a:solidFill>
                  <a:srgbClr val="404793"/>
                </a:solidFill>
              </a:rPr>
            </a:br>
            <a:r>
              <a:rPr lang="fr-FR" sz="2000" dirty="0">
                <a:solidFill>
                  <a:srgbClr val="404793"/>
                </a:solidFill>
              </a:rPr>
              <a:t>Soutenir le développement de financements alternatifs pour l’impact (inclusion)</a:t>
            </a:r>
            <a:br>
              <a:rPr lang="fr-FR" sz="2000" dirty="0">
                <a:solidFill>
                  <a:srgbClr val="404793"/>
                </a:solidFill>
              </a:rPr>
            </a:br>
            <a:r>
              <a:rPr lang="en-GB" sz="2000" dirty="0">
                <a:solidFill>
                  <a:srgbClr val="404793"/>
                </a:solidFill>
              </a:rPr>
              <a:t> </a:t>
            </a:r>
            <a:br>
              <a:rPr lang="en-GB" sz="2000" dirty="0">
                <a:solidFill>
                  <a:srgbClr val="404793"/>
                </a:solidFill>
              </a:rPr>
            </a:br>
            <a:r>
              <a:rPr lang="en-GB" sz="2000" u="sng" dirty="0">
                <a:solidFill>
                  <a:srgbClr val="404793"/>
                </a:solidFill>
              </a:rPr>
              <a:t>Objectif </a:t>
            </a:r>
            <a:r>
              <a:rPr lang="en-GB" sz="2000" u="sng" dirty="0" err="1">
                <a:solidFill>
                  <a:srgbClr val="404793"/>
                </a:solidFill>
              </a:rPr>
              <a:t>mondial</a:t>
            </a:r>
            <a:r>
              <a:rPr lang="en-GB" sz="2000" u="sng" dirty="0">
                <a:solidFill>
                  <a:srgbClr val="404793"/>
                </a:solidFill>
              </a:rPr>
              <a:t> : </a:t>
            </a:r>
            <a:br>
              <a:rPr lang="en-GB" sz="2000" u="sng" dirty="0">
                <a:solidFill>
                  <a:srgbClr val="404793"/>
                </a:solidFill>
              </a:rPr>
            </a:br>
            <a:br>
              <a:rPr lang="en-GB" sz="2000" dirty="0">
                <a:solidFill>
                  <a:srgbClr val="404793"/>
                </a:solidFill>
              </a:rPr>
            </a:br>
            <a:r>
              <a:rPr lang="en-GB" sz="2000" dirty="0">
                <a:solidFill>
                  <a:srgbClr val="404793"/>
                </a:solidFill>
              </a:rPr>
              <a:t>- </a:t>
            </a:r>
            <a:r>
              <a:rPr lang="fr-FR" sz="2000" dirty="0">
                <a:solidFill>
                  <a:srgbClr val="404793"/>
                </a:solidFill>
              </a:rPr>
              <a:t>Soutien à la mise en œuvre du crowdfunding, méthodologies VC</a:t>
            </a:r>
            <a:br>
              <a:rPr lang="en-GB" sz="2000" dirty="0">
                <a:solidFill>
                  <a:srgbClr val="404793"/>
                </a:solidFill>
              </a:rPr>
            </a:br>
            <a:r>
              <a:rPr lang="en-GB" sz="2000" dirty="0">
                <a:solidFill>
                  <a:srgbClr val="404793"/>
                </a:solidFill>
              </a:rPr>
              <a:t>- </a:t>
            </a:r>
            <a:r>
              <a:rPr lang="fr-FR" sz="2000" dirty="0">
                <a:solidFill>
                  <a:srgbClr val="404793"/>
                </a:solidFill>
              </a:rPr>
              <a:t>S’attaquer aux obstacles réglementaires au développement de plateformes de prêt en ligne</a:t>
            </a:r>
            <a:br>
              <a:rPr lang="en-GB" sz="2000" dirty="0">
                <a:solidFill>
                  <a:srgbClr val="404793"/>
                </a:solidFill>
              </a:rPr>
            </a:br>
            <a:r>
              <a:rPr lang="en-GB" sz="2000" dirty="0">
                <a:solidFill>
                  <a:srgbClr val="404793"/>
                </a:solidFill>
              </a:rPr>
              <a:t>- </a:t>
            </a:r>
            <a:r>
              <a:rPr lang="fr-FR" sz="2000" dirty="0">
                <a:solidFill>
                  <a:srgbClr val="404793"/>
                </a:solidFill>
              </a:rPr>
              <a:t>Renforcement des capacités des exécutants nationaux pour une performance durable</a:t>
            </a:r>
            <a:br>
              <a:rPr lang="en-GB" sz="2000" dirty="0">
                <a:solidFill>
                  <a:srgbClr val="404793"/>
                </a:solidFill>
              </a:rPr>
            </a:br>
            <a:br>
              <a:rPr lang="en-GB" sz="2000" dirty="0">
                <a:solidFill>
                  <a:srgbClr val="404793"/>
                </a:solidFill>
              </a:rPr>
            </a:br>
            <a:r>
              <a:rPr lang="en-GB" sz="2000" u="sng" dirty="0">
                <a:solidFill>
                  <a:srgbClr val="404793"/>
                </a:solidFill>
              </a:rPr>
              <a:t>AVEC MSMEs Action:</a:t>
            </a:r>
            <a:br>
              <a:rPr lang="en-GB" sz="2000" u="sng" dirty="0">
                <a:solidFill>
                  <a:srgbClr val="404793"/>
                </a:solidFill>
              </a:rPr>
            </a:br>
            <a:br>
              <a:rPr lang="en-GB" sz="2000" u="sng" dirty="0">
                <a:solidFill>
                  <a:srgbClr val="404793"/>
                </a:solidFill>
              </a:rPr>
            </a:br>
            <a:r>
              <a:rPr lang="en-GB" sz="2000" dirty="0">
                <a:solidFill>
                  <a:srgbClr val="404793"/>
                </a:solidFill>
              </a:rPr>
              <a:t>- </a:t>
            </a:r>
            <a:r>
              <a:rPr lang="fr-FR" sz="2000" dirty="0">
                <a:solidFill>
                  <a:srgbClr val="404793"/>
                </a:solidFill>
              </a:rPr>
              <a:t>Mobilisation fintech / expert en prêts numériques</a:t>
            </a:r>
            <a:br>
              <a:rPr lang="en-GB" sz="2000" dirty="0">
                <a:solidFill>
                  <a:srgbClr val="404793"/>
                </a:solidFill>
              </a:rPr>
            </a:br>
            <a:r>
              <a:rPr lang="en-GB" sz="2000" dirty="0">
                <a:solidFill>
                  <a:srgbClr val="404793"/>
                </a:solidFill>
              </a:rPr>
              <a:t>- </a:t>
            </a:r>
            <a:r>
              <a:rPr lang="fr-FR" sz="2000" dirty="0">
                <a:solidFill>
                  <a:srgbClr val="404793"/>
                </a:solidFill>
              </a:rPr>
              <a:t>Identification de politiques adéquates pour la mise en œuvre de plateformes de prêt en ligne</a:t>
            </a:r>
            <a:br>
              <a:rPr lang="en-GB" sz="2000" dirty="0">
                <a:solidFill>
                  <a:srgbClr val="404793"/>
                </a:solidFill>
              </a:rPr>
            </a:br>
            <a:r>
              <a:rPr lang="en-GB" sz="2000" dirty="0">
                <a:solidFill>
                  <a:srgbClr val="404793"/>
                </a:solidFill>
              </a:rPr>
              <a:t>- </a:t>
            </a:r>
            <a:r>
              <a:rPr lang="fr-FR" sz="2000" dirty="0">
                <a:solidFill>
                  <a:srgbClr val="404793"/>
                </a:solidFill>
              </a:rPr>
              <a:t>Élaboration d’un guide des FC de la conceptualisation à la mise en œuvre </a:t>
            </a:r>
            <a:br>
              <a:rPr lang="en-GB" sz="2000" dirty="0">
                <a:solidFill>
                  <a:srgbClr val="404793"/>
                </a:solidFill>
              </a:rPr>
            </a:br>
            <a:r>
              <a:rPr lang="en-GB" sz="2000" dirty="0">
                <a:solidFill>
                  <a:srgbClr val="404793"/>
                </a:solidFill>
              </a:rPr>
              <a:t>- </a:t>
            </a:r>
            <a:r>
              <a:rPr lang="fr-FR" sz="2000" dirty="0">
                <a:solidFill>
                  <a:srgbClr val="404793"/>
                </a:solidFill>
              </a:rPr>
              <a:t>Organiser des webinaires pour transmettre les meilleures pratiques des praticiens régionaux et internationaux </a:t>
            </a:r>
            <a:br>
              <a:rPr lang="en-GB" sz="2000" u="sng" dirty="0">
                <a:solidFill>
                  <a:srgbClr val="404793"/>
                </a:solidFill>
              </a:rPr>
            </a:br>
            <a:br>
              <a:rPr lang="en-GB" sz="2200" dirty="0">
                <a:solidFill>
                  <a:srgbClr val="404793"/>
                </a:solidFill>
              </a:rPr>
            </a:br>
            <a:br>
              <a:rPr lang="en-GB" sz="2200" dirty="0">
                <a:solidFill>
                  <a:srgbClr val="404793"/>
                </a:solidFill>
              </a:rPr>
            </a:br>
            <a:br>
              <a:rPr lang="en-GB" sz="2200" dirty="0">
                <a:solidFill>
                  <a:srgbClr val="404793"/>
                </a:solidFill>
              </a:rPr>
            </a:br>
            <a:br>
              <a:rPr lang="en-GB" sz="2200" dirty="0">
                <a:solidFill>
                  <a:srgbClr val="404793"/>
                </a:solidFill>
              </a:rPr>
            </a:br>
            <a:endParaRPr lang="en-GB" sz="2200" b="1" dirty="0">
              <a:solidFill>
                <a:srgbClr val="404793"/>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7496355" y="6229703"/>
            <a:ext cx="1647645" cy="792538"/>
          </a:xfrm>
          <a:prstGeom prst="rect">
            <a:avLst/>
          </a:prstGeom>
        </p:spPr>
      </p:pic>
    </p:spTree>
    <p:extLst>
      <p:ext uri="{BB962C8B-B14F-4D97-AF65-F5344CB8AC3E}">
        <p14:creationId xmlns:p14="http://schemas.microsoft.com/office/powerpoint/2010/main" val="1825630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161925" y="-742950"/>
            <a:ext cx="8829675" cy="7623127"/>
          </a:xfrm>
        </p:spPr>
        <p:txBody>
          <a:bodyPr>
            <a:normAutofit fontScale="90000"/>
          </a:bodyPr>
          <a:lstStyle/>
          <a:p>
            <a:br>
              <a:rPr lang="en-GB" sz="2700" b="1" dirty="0">
                <a:solidFill>
                  <a:schemeClr val="accent5">
                    <a:lumMod val="75000"/>
                  </a:schemeClr>
                </a:solidFill>
              </a:rPr>
            </a:br>
            <a:br>
              <a:rPr lang="en-GB" sz="2700" b="1" dirty="0">
                <a:solidFill>
                  <a:schemeClr val="accent5">
                    <a:lumMod val="75000"/>
                  </a:schemeClr>
                </a:solidFill>
              </a:rPr>
            </a:br>
            <a:br>
              <a:rPr lang="en-GB" sz="2700" b="1" dirty="0">
                <a:solidFill>
                  <a:schemeClr val="accent5">
                    <a:lumMod val="75000"/>
                  </a:schemeClr>
                </a:solidFill>
              </a:rPr>
            </a:br>
            <a:r>
              <a:rPr lang="en-GB" sz="3100" b="1" dirty="0">
                <a:solidFill>
                  <a:srgbClr val="404793"/>
                </a:solidFill>
              </a:rPr>
              <a:t>Propose</a:t>
            </a:r>
            <a:br>
              <a:rPr lang="en-GB" sz="3100" b="1" dirty="0">
                <a:solidFill>
                  <a:srgbClr val="404793"/>
                </a:solidFill>
              </a:rPr>
            </a:br>
            <a:br>
              <a:rPr lang="en-GB" sz="3100" b="1" dirty="0">
                <a:solidFill>
                  <a:srgbClr val="404793"/>
                </a:solidFill>
              </a:rPr>
            </a:br>
            <a:br>
              <a:rPr lang="en-GB" sz="3100" b="1" dirty="0">
                <a:solidFill>
                  <a:srgbClr val="404793"/>
                </a:solidFill>
              </a:rPr>
            </a:br>
            <a:br>
              <a:rPr lang="en-GB" sz="3100" b="1" dirty="0">
                <a:solidFill>
                  <a:srgbClr val="404793"/>
                </a:solidFill>
              </a:rPr>
            </a:br>
            <a:br>
              <a:rPr lang="en-GB" sz="3100" b="1" dirty="0">
                <a:solidFill>
                  <a:srgbClr val="404793"/>
                </a:solidFill>
              </a:rPr>
            </a:br>
            <a:r>
              <a:rPr lang="fr-FR" sz="3100" b="1" dirty="0">
                <a:solidFill>
                  <a:srgbClr val="404793"/>
                </a:solidFill>
              </a:rPr>
              <a:t>Activités d’accès au financement 2021</a:t>
            </a:r>
            <a:br>
              <a:rPr lang="en-GB" sz="3100" b="1" dirty="0">
                <a:solidFill>
                  <a:schemeClr val="accent5">
                    <a:lumMod val="75000"/>
                  </a:schemeClr>
                </a:solidFill>
              </a:rPr>
            </a:br>
            <a:br>
              <a:rPr lang="en-GB" sz="900" b="1" dirty="0">
                <a:solidFill>
                  <a:schemeClr val="accent5">
                    <a:lumMod val="75000"/>
                  </a:schemeClr>
                </a:solidFill>
              </a:rPr>
            </a:br>
            <a:r>
              <a:rPr lang="en-GB" sz="2400" b="1" dirty="0">
                <a:solidFill>
                  <a:srgbClr val="FF0000"/>
                </a:solidFill>
              </a:rPr>
              <a:t>2. </a:t>
            </a:r>
            <a:r>
              <a:rPr lang="fr-FR" sz="2400" b="1" dirty="0">
                <a:solidFill>
                  <a:srgbClr val="FF0000"/>
                </a:solidFill>
              </a:rPr>
              <a:t>Tirer parti du numérique pour libérer le potentiel </a:t>
            </a:r>
            <a:r>
              <a:rPr lang="fr-FR" sz="2400" b="1" dirty="0" err="1">
                <a:solidFill>
                  <a:srgbClr val="FF0000"/>
                </a:solidFill>
              </a:rPr>
              <a:t>af</a:t>
            </a:r>
            <a:br>
              <a:rPr lang="en-GB" sz="2400" b="1" dirty="0">
                <a:solidFill>
                  <a:srgbClr val="FF0000"/>
                </a:solidFill>
              </a:rPr>
            </a:br>
            <a:br>
              <a:rPr lang="en-GB" sz="1100" b="1" dirty="0">
                <a:solidFill>
                  <a:srgbClr val="404793"/>
                </a:solidFill>
              </a:rPr>
            </a:br>
            <a:r>
              <a:rPr lang="en-GB" sz="2400" b="1" dirty="0" err="1">
                <a:solidFill>
                  <a:srgbClr val="404793"/>
                </a:solidFill>
              </a:rPr>
              <a:t>Activité</a:t>
            </a:r>
            <a:r>
              <a:rPr lang="en-GB" sz="2400" b="1" dirty="0">
                <a:solidFill>
                  <a:srgbClr val="404793"/>
                </a:solidFill>
              </a:rPr>
              <a:t> 3 -</a:t>
            </a:r>
            <a:r>
              <a:rPr lang="en-GB" dirty="0"/>
              <a:t> </a:t>
            </a:r>
            <a:r>
              <a:rPr lang="fr-FR" sz="2400" b="1" dirty="0">
                <a:solidFill>
                  <a:srgbClr val="404793"/>
                </a:solidFill>
              </a:rPr>
              <a:t>Soutien à la mise en œuvre du </a:t>
            </a:r>
            <a:r>
              <a:rPr lang="fr-FR" sz="2400" b="1" dirty="0">
                <a:solidFill>
                  <a:srgbClr val="FF0000"/>
                </a:solidFill>
              </a:rPr>
              <a:t>bac à sable </a:t>
            </a:r>
            <a:r>
              <a:rPr lang="fr-FR" sz="2400" b="1" dirty="0">
                <a:solidFill>
                  <a:srgbClr val="404793"/>
                </a:solidFill>
              </a:rPr>
              <a:t>réglementaire</a:t>
            </a:r>
            <a:br>
              <a:rPr lang="en-GB" dirty="0"/>
            </a:br>
            <a:br>
              <a:rPr lang="en-GB" sz="900" dirty="0">
                <a:solidFill>
                  <a:srgbClr val="404793"/>
                </a:solidFill>
              </a:rPr>
            </a:br>
            <a:r>
              <a:rPr lang="en-GB" sz="2200" u="sng" dirty="0">
                <a:solidFill>
                  <a:srgbClr val="404793"/>
                </a:solidFill>
              </a:rPr>
              <a:t>But: </a:t>
            </a:r>
            <a:br>
              <a:rPr lang="en-GB" sz="2200" dirty="0">
                <a:solidFill>
                  <a:srgbClr val="404793"/>
                </a:solidFill>
              </a:rPr>
            </a:br>
            <a:r>
              <a:rPr lang="fr-FR" sz="2200" dirty="0">
                <a:solidFill>
                  <a:srgbClr val="404793"/>
                </a:solidFill>
              </a:rPr>
              <a:t>Fournir un environnement de test et réglementer les services financiers fintech </a:t>
            </a:r>
            <a:br>
              <a:rPr lang="en-GB" sz="2200" dirty="0">
                <a:solidFill>
                  <a:srgbClr val="404793"/>
                </a:solidFill>
              </a:rPr>
            </a:br>
            <a:r>
              <a:rPr lang="en-GB" sz="900" dirty="0">
                <a:solidFill>
                  <a:srgbClr val="404793"/>
                </a:solidFill>
              </a:rPr>
              <a:t> </a:t>
            </a:r>
            <a:br>
              <a:rPr lang="en-GB" sz="900" dirty="0">
                <a:solidFill>
                  <a:srgbClr val="404793"/>
                </a:solidFill>
              </a:rPr>
            </a:br>
            <a:br>
              <a:rPr lang="en-GB" sz="900" dirty="0">
                <a:solidFill>
                  <a:srgbClr val="404793"/>
                </a:solidFill>
              </a:rPr>
            </a:br>
            <a:r>
              <a:rPr lang="en-GB" sz="2200" u="sng" dirty="0">
                <a:solidFill>
                  <a:srgbClr val="404793"/>
                </a:solidFill>
              </a:rPr>
              <a:t>Objectif </a:t>
            </a:r>
            <a:r>
              <a:rPr lang="en-GB" sz="2200" u="sng" dirty="0" err="1">
                <a:solidFill>
                  <a:srgbClr val="404793"/>
                </a:solidFill>
              </a:rPr>
              <a:t>mondial</a:t>
            </a:r>
            <a:r>
              <a:rPr lang="en-GB" sz="2200" u="sng" dirty="0">
                <a:solidFill>
                  <a:srgbClr val="404793"/>
                </a:solidFill>
              </a:rPr>
              <a:t> : </a:t>
            </a:r>
            <a:br>
              <a:rPr lang="en-GB" sz="2200" dirty="0">
                <a:solidFill>
                  <a:srgbClr val="404793"/>
                </a:solidFill>
              </a:rPr>
            </a:br>
            <a:r>
              <a:rPr lang="en-GB" sz="2200" dirty="0">
                <a:solidFill>
                  <a:srgbClr val="404793"/>
                </a:solidFill>
              </a:rPr>
              <a:t>- </a:t>
            </a:r>
            <a:r>
              <a:rPr lang="fr-FR" sz="2200" dirty="0">
                <a:solidFill>
                  <a:srgbClr val="404793"/>
                </a:solidFill>
              </a:rPr>
              <a:t>Sensibilisation sur le bac à sable réglementaire </a:t>
            </a:r>
            <a:br>
              <a:rPr lang="en-GB" sz="2200" dirty="0">
                <a:solidFill>
                  <a:srgbClr val="404793"/>
                </a:solidFill>
              </a:rPr>
            </a:br>
            <a:br>
              <a:rPr lang="en-GB" sz="900" dirty="0">
                <a:solidFill>
                  <a:srgbClr val="404793"/>
                </a:solidFill>
              </a:rPr>
            </a:br>
            <a:r>
              <a:rPr lang="en-GB" sz="2200" dirty="0">
                <a:solidFill>
                  <a:srgbClr val="404793"/>
                </a:solidFill>
              </a:rPr>
              <a:t>- </a:t>
            </a:r>
            <a:r>
              <a:rPr lang="fr-FR" sz="2200" dirty="0">
                <a:solidFill>
                  <a:srgbClr val="404793"/>
                </a:solidFill>
              </a:rPr>
              <a:t>L’Autorité financière et les régulateurs peuvent superviser l’industrie des fintech </a:t>
            </a:r>
            <a:br>
              <a:rPr lang="en-GB" sz="2200" dirty="0">
                <a:solidFill>
                  <a:srgbClr val="404793"/>
                </a:solidFill>
              </a:rPr>
            </a:br>
            <a:br>
              <a:rPr lang="en-GB" sz="900" dirty="0">
                <a:solidFill>
                  <a:srgbClr val="404793"/>
                </a:solidFill>
              </a:rPr>
            </a:br>
            <a:r>
              <a:rPr lang="en-GB" sz="2200" dirty="0">
                <a:solidFill>
                  <a:srgbClr val="404793"/>
                </a:solidFill>
              </a:rPr>
              <a:t>- </a:t>
            </a:r>
            <a:r>
              <a:rPr lang="fr-FR" sz="2200" dirty="0">
                <a:solidFill>
                  <a:srgbClr val="404793"/>
                </a:solidFill>
              </a:rPr>
              <a:t>Créer des emplois et offrir des opportunités d’affaires aux entreprises fintech</a:t>
            </a:r>
            <a:br>
              <a:rPr lang="en-GB" sz="2200" dirty="0">
                <a:solidFill>
                  <a:srgbClr val="404793"/>
                </a:solidFill>
              </a:rPr>
            </a:br>
            <a:br>
              <a:rPr lang="en-GB" sz="900" dirty="0">
                <a:solidFill>
                  <a:srgbClr val="404793"/>
                </a:solidFill>
              </a:rPr>
            </a:br>
            <a:br>
              <a:rPr lang="en-GB" sz="900" dirty="0">
                <a:solidFill>
                  <a:srgbClr val="404793"/>
                </a:solidFill>
              </a:rPr>
            </a:br>
            <a:r>
              <a:rPr lang="en-GB" sz="2200" u="sng" dirty="0">
                <a:solidFill>
                  <a:srgbClr val="404793"/>
                </a:solidFill>
              </a:rPr>
              <a:t>MED MSMEs Action</a:t>
            </a:r>
            <a:br>
              <a:rPr lang="en-GB" sz="2200" u="sng" dirty="0">
                <a:solidFill>
                  <a:srgbClr val="404793"/>
                </a:solidFill>
              </a:rPr>
            </a:br>
            <a:r>
              <a:rPr lang="en-GB" sz="2200" dirty="0">
                <a:solidFill>
                  <a:srgbClr val="404793"/>
                </a:solidFill>
              </a:rPr>
              <a:t>- </a:t>
            </a:r>
            <a:r>
              <a:rPr lang="fr-FR" sz="2200" dirty="0">
                <a:solidFill>
                  <a:srgbClr val="404793"/>
                </a:solidFill>
              </a:rPr>
              <a:t>Diffusion du guide du bac à sable récemment développé pour les pays partenaires</a:t>
            </a:r>
            <a:br>
              <a:rPr lang="en-GB" sz="2200" dirty="0">
                <a:solidFill>
                  <a:srgbClr val="404793"/>
                </a:solidFill>
              </a:rPr>
            </a:br>
            <a:br>
              <a:rPr lang="en-GB" sz="900" dirty="0">
                <a:solidFill>
                  <a:srgbClr val="404793"/>
                </a:solidFill>
              </a:rPr>
            </a:br>
            <a:r>
              <a:rPr lang="en-GB" sz="2200" dirty="0">
                <a:solidFill>
                  <a:srgbClr val="404793"/>
                </a:solidFill>
              </a:rPr>
              <a:t>- </a:t>
            </a:r>
            <a:r>
              <a:rPr lang="fr-FR" sz="2200" dirty="0">
                <a:solidFill>
                  <a:srgbClr val="404793"/>
                </a:solidFill>
              </a:rPr>
              <a:t>Effectuer une visite d’étude ou une formation sur les meilleures pratiques internationales du bac à sable</a:t>
            </a:r>
            <a:br>
              <a:rPr lang="en-GB" sz="2200" dirty="0">
                <a:solidFill>
                  <a:srgbClr val="404793"/>
                </a:solidFill>
              </a:rPr>
            </a:br>
            <a:br>
              <a:rPr lang="en-GB" sz="900" dirty="0">
                <a:solidFill>
                  <a:srgbClr val="404793"/>
                </a:solidFill>
              </a:rPr>
            </a:br>
            <a:r>
              <a:rPr lang="en-GB" sz="2200" dirty="0">
                <a:solidFill>
                  <a:srgbClr val="404793"/>
                </a:solidFill>
              </a:rPr>
              <a:t>- </a:t>
            </a:r>
            <a:r>
              <a:rPr lang="fr-FR" sz="2200" dirty="0">
                <a:solidFill>
                  <a:srgbClr val="404793"/>
                </a:solidFill>
              </a:rPr>
              <a:t>Soutien à la mise en œuvre du cadre bac à sable dans la région</a:t>
            </a:r>
            <a:br>
              <a:rPr lang="fr-FR" sz="2200" dirty="0">
                <a:solidFill>
                  <a:srgbClr val="404793"/>
                </a:solidFill>
              </a:rPr>
            </a:br>
            <a:r>
              <a:rPr lang="fr-FR" sz="2200" dirty="0">
                <a:solidFill>
                  <a:srgbClr val="404793"/>
                </a:solidFill>
              </a:rPr>
              <a:t>sur la base des meilleures pratiques internationales ou régionales (Jordanie et Tunisie)</a:t>
            </a:r>
            <a:br>
              <a:rPr lang="fr-FR" sz="2200" dirty="0">
                <a:solidFill>
                  <a:srgbClr val="404793"/>
                </a:solidFill>
              </a:rPr>
            </a:br>
            <a:br>
              <a:rPr lang="fr-FR" sz="2200" dirty="0">
                <a:solidFill>
                  <a:srgbClr val="404793"/>
                </a:solidFill>
              </a:rPr>
            </a:br>
            <a:br>
              <a:rPr lang="en-GB" sz="2200" dirty="0">
                <a:solidFill>
                  <a:srgbClr val="404793"/>
                </a:solidFill>
              </a:rPr>
            </a:br>
            <a:br>
              <a:rPr lang="en-GB" sz="2200" dirty="0">
                <a:solidFill>
                  <a:srgbClr val="404793"/>
                </a:solidFill>
              </a:rPr>
            </a:br>
            <a:br>
              <a:rPr lang="en-GB" sz="2200" dirty="0">
                <a:solidFill>
                  <a:srgbClr val="404793"/>
                </a:solidFill>
              </a:rPr>
            </a:br>
            <a:br>
              <a:rPr lang="en-GB" sz="2200" dirty="0">
                <a:solidFill>
                  <a:srgbClr val="404793"/>
                </a:solidFill>
              </a:rPr>
            </a:br>
            <a:endParaRPr lang="en-GB" sz="2200" b="1" dirty="0">
              <a:solidFill>
                <a:srgbClr val="404793"/>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7086600" y="6032606"/>
            <a:ext cx="2057400" cy="989635"/>
          </a:xfrm>
          <a:prstGeom prst="rect">
            <a:avLst/>
          </a:prstGeom>
        </p:spPr>
      </p:pic>
    </p:spTree>
    <p:extLst>
      <p:ext uri="{BB962C8B-B14F-4D97-AF65-F5344CB8AC3E}">
        <p14:creationId xmlns:p14="http://schemas.microsoft.com/office/powerpoint/2010/main" val="2192018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5081582" y="695652"/>
            <a:ext cx="4303986" cy="2092881"/>
          </a:xfrm>
          <a:prstGeom prst="rect">
            <a:avLst/>
          </a:prstGeom>
          <a:noFill/>
        </p:spPr>
        <p:txBody>
          <a:bodyPr wrap="square" rtlCol="0">
            <a:spAutoFit/>
          </a:bodyPr>
          <a:lstStyle/>
          <a:p>
            <a:pPr algn="ctr"/>
            <a:r>
              <a:rPr lang="fr-FR" sz="3500" b="1" dirty="0">
                <a:solidFill>
                  <a:schemeClr val="bg1"/>
                </a:solidFill>
              </a:rPr>
              <a:t>THANK YOU!</a:t>
            </a:r>
          </a:p>
          <a:p>
            <a:pPr algn="ctr"/>
            <a:r>
              <a:rPr lang="fr-FR" sz="3500" b="1" dirty="0">
                <a:solidFill>
                  <a:schemeClr val="bg1"/>
                </a:solidFill>
              </a:rPr>
              <a:t>MERCI!</a:t>
            </a:r>
          </a:p>
          <a:p>
            <a:pPr algn="ctr"/>
            <a:r>
              <a:rPr lang="ar-LB" sz="6000" b="1" dirty="0">
                <a:solidFill>
                  <a:schemeClr val="bg1"/>
                </a:solidFill>
              </a:rPr>
              <a:t>شكراً لكم</a:t>
            </a:r>
            <a:endParaRPr lang="fr-FR" sz="3500" b="1" dirty="0">
              <a:solidFill>
                <a:schemeClr val="bg1"/>
              </a:solidFill>
            </a:endParaRPr>
          </a:p>
        </p:txBody>
      </p:sp>
      <p:sp>
        <p:nvSpPr>
          <p:cNvPr id="2" name="Espace réservé du pied de page 1">
            <a:extLst>
              <a:ext uri="{FF2B5EF4-FFF2-40B4-BE49-F238E27FC236}">
                <a16:creationId xmlns:a16="http://schemas.microsoft.com/office/drawing/2014/main" id="{9F75F4FA-F706-4DA6-B4EE-E04D3A7D6C0F}"/>
              </a:ext>
            </a:extLst>
          </p:cNvPr>
          <p:cNvSpPr>
            <a:spLocks noGrp="1"/>
          </p:cNvSpPr>
          <p:nvPr>
            <p:ph type="ftr" sz="quarter" idx="11"/>
          </p:nvPr>
        </p:nvSpPr>
        <p:spPr/>
        <p:txBody>
          <a:bodyPr/>
          <a:lstStyle/>
          <a:p>
            <a:r>
              <a:rPr lang="fr-FR"/>
              <a:t>Draft V0</a:t>
            </a:r>
          </a:p>
        </p:txBody>
      </p:sp>
      <p:sp>
        <p:nvSpPr>
          <p:cNvPr id="3" name="Espace réservé du numéro de diapositive 2">
            <a:extLst>
              <a:ext uri="{FF2B5EF4-FFF2-40B4-BE49-F238E27FC236}">
                <a16:creationId xmlns:a16="http://schemas.microsoft.com/office/drawing/2014/main" id="{A43A7C18-E558-4429-9739-D50676CE00AD}"/>
              </a:ext>
            </a:extLst>
          </p:cNvPr>
          <p:cNvSpPr>
            <a:spLocks noGrp="1"/>
          </p:cNvSpPr>
          <p:nvPr>
            <p:ph type="sldNum" sz="quarter" idx="12"/>
          </p:nvPr>
        </p:nvSpPr>
        <p:spPr/>
        <p:txBody>
          <a:bodyPr/>
          <a:lstStyle/>
          <a:p>
            <a:fld id="{2F742490-17C2-EE46-9E44-F225CBA33400}" type="slidenum">
              <a:rPr lang="fr-FR" smtClean="0"/>
              <a:pPr/>
              <a:t>15</a:t>
            </a:fld>
            <a:endParaRPr lang="fr-FR"/>
          </a:p>
        </p:txBody>
      </p:sp>
    </p:spTree>
    <p:extLst>
      <p:ext uri="{BB962C8B-B14F-4D97-AF65-F5344CB8AC3E}">
        <p14:creationId xmlns:p14="http://schemas.microsoft.com/office/powerpoint/2010/main" val="4159145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084208"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4686299" y="381321"/>
            <a:ext cx="4314824" cy="2246769"/>
          </a:xfrm>
          <a:prstGeom prst="rect">
            <a:avLst/>
          </a:prstGeom>
          <a:noFill/>
        </p:spPr>
        <p:txBody>
          <a:bodyPr wrap="square" rtlCol="0">
            <a:spAutoFit/>
          </a:bodyPr>
          <a:lstStyle/>
          <a:p>
            <a:pPr algn="ctr"/>
            <a:r>
              <a:rPr lang="fr-FR" sz="3500" b="1" dirty="0">
                <a:solidFill>
                  <a:schemeClr val="bg1"/>
                </a:solidFill>
              </a:rPr>
              <a:t>Mise en œuvre des activités d’accès au financement en 2020
</a:t>
            </a:r>
          </a:p>
        </p:txBody>
      </p:sp>
      <p:sp>
        <p:nvSpPr>
          <p:cNvPr id="2" name="Espace réservé du pied de page 1">
            <a:extLst>
              <a:ext uri="{FF2B5EF4-FFF2-40B4-BE49-F238E27FC236}">
                <a16:creationId xmlns:a16="http://schemas.microsoft.com/office/drawing/2014/main" id="{9D7EE318-2E6C-4B2C-8692-4BDD212203ED}"/>
              </a:ext>
            </a:extLst>
          </p:cNvPr>
          <p:cNvSpPr>
            <a:spLocks noGrp="1"/>
          </p:cNvSpPr>
          <p:nvPr>
            <p:ph type="ftr" sz="quarter" idx="11"/>
          </p:nvPr>
        </p:nvSpPr>
        <p:spPr/>
        <p:txBody>
          <a:bodyPr/>
          <a:lstStyle/>
          <a:p>
            <a:r>
              <a:rPr lang="fr-FR"/>
              <a:t>Draft V0</a:t>
            </a:r>
          </a:p>
        </p:txBody>
      </p:sp>
      <p:sp>
        <p:nvSpPr>
          <p:cNvPr id="3" name="Espace réservé du numéro de diapositive 2">
            <a:extLst>
              <a:ext uri="{FF2B5EF4-FFF2-40B4-BE49-F238E27FC236}">
                <a16:creationId xmlns:a16="http://schemas.microsoft.com/office/drawing/2014/main" id="{4C45141A-79ED-4502-AD9E-41D9013F0BCC}"/>
              </a:ext>
            </a:extLst>
          </p:cNvPr>
          <p:cNvSpPr>
            <a:spLocks noGrp="1"/>
          </p:cNvSpPr>
          <p:nvPr>
            <p:ph type="sldNum" sz="quarter" idx="12"/>
          </p:nvPr>
        </p:nvSpPr>
        <p:spPr/>
        <p:txBody>
          <a:bodyPr/>
          <a:lstStyle/>
          <a:p>
            <a:fld id="{2F742490-17C2-EE46-9E44-F225CBA33400}" type="slidenum">
              <a:rPr lang="fr-FR" smtClean="0"/>
              <a:pPr/>
              <a:t>2</a:t>
            </a:fld>
            <a:endParaRPr lang="fr-FR"/>
          </a:p>
        </p:txBody>
      </p:sp>
    </p:spTree>
    <p:extLst>
      <p:ext uri="{BB962C8B-B14F-4D97-AF65-F5344CB8AC3E}">
        <p14:creationId xmlns:p14="http://schemas.microsoft.com/office/powerpoint/2010/main" val="180861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714378" y="990604"/>
            <a:ext cx="7886700" cy="5019675"/>
          </a:xfrm>
        </p:spPr>
        <p:txBody>
          <a:bodyPr>
            <a:normAutofit/>
          </a:bodyPr>
          <a:lstStyle/>
          <a:p>
            <a:r>
              <a:rPr lang="fr-FR" b="1" dirty="0">
                <a:solidFill>
                  <a:schemeClr val="accent5">
                    <a:lumMod val="75000"/>
                  </a:schemeClr>
                </a:solidFill>
              </a:rPr>
              <a:t>Mise en place des groupes de travail nationaux</a:t>
            </a:r>
            <a:br>
              <a:rPr lang="en-GB" b="1" dirty="0">
                <a:solidFill>
                  <a:schemeClr val="accent5">
                    <a:lumMod val="75000"/>
                  </a:schemeClr>
                </a:solidFill>
              </a:rPr>
            </a:br>
            <a:br>
              <a:rPr lang="en-GB" b="1" dirty="0">
                <a:solidFill>
                  <a:schemeClr val="accent5">
                    <a:lumMod val="75000"/>
                  </a:schemeClr>
                </a:solidFill>
              </a:rPr>
            </a:br>
            <a:r>
              <a:rPr lang="en-GB" sz="2400" u="sng" dirty="0" err="1">
                <a:solidFill>
                  <a:schemeClr val="accent5">
                    <a:lumMod val="75000"/>
                  </a:schemeClr>
                </a:solidFill>
              </a:rPr>
              <a:t>Réalisations</a:t>
            </a:r>
            <a:br>
              <a:rPr lang="en-GB" sz="2400" u="sng" dirty="0">
                <a:solidFill>
                  <a:schemeClr val="accent5">
                    <a:lumMod val="75000"/>
                  </a:schemeClr>
                </a:solidFill>
              </a:rPr>
            </a:br>
            <a:br>
              <a:rPr lang="en-GB" sz="2400" u="sng" dirty="0">
                <a:solidFill>
                  <a:schemeClr val="accent5">
                    <a:lumMod val="75000"/>
                  </a:schemeClr>
                </a:solidFill>
              </a:rPr>
            </a:br>
            <a:r>
              <a:rPr lang="fr-FR" sz="2400" dirty="0">
                <a:solidFill>
                  <a:schemeClr val="accent5">
                    <a:lumMod val="75000"/>
                  </a:schemeClr>
                </a:solidFill>
              </a:rPr>
              <a:t>Des groupes de travail ont été mis en place en Jordanie, au Liban, en Tunisie, au Maroc, en Égypte et en Palestine </a:t>
            </a:r>
            <a:br>
              <a:rPr lang="fr-FR" sz="2400" dirty="0">
                <a:solidFill>
                  <a:schemeClr val="accent5">
                    <a:lumMod val="75000"/>
                  </a:schemeClr>
                </a:solidFill>
              </a:rPr>
            </a:br>
            <a:br>
              <a:rPr lang="fr-FR" sz="2400" dirty="0">
                <a:solidFill>
                  <a:schemeClr val="accent5">
                    <a:lumMod val="75000"/>
                  </a:schemeClr>
                </a:solidFill>
              </a:rPr>
            </a:br>
            <a:r>
              <a:rPr lang="fr-FR" sz="2400" dirty="0">
                <a:solidFill>
                  <a:schemeClr val="accent5">
                    <a:lumMod val="75000"/>
                  </a:schemeClr>
                </a:solidFill>
              </a:rPr>
              <a:t>Coopération avec </a:t>
            </a:r>
            <a:r>
              <a:rPr lang="fr-FR" sz="2400" dirty="0" err="1">
                <a:solidFill>
                  <a:schemeClr val="accent5">
                    <a:lumMod val="75000"/>
                  </a:schemeClr>
                </a:solidFill>
              </a:rPr>
              <a:t>GdT</a:t>
            </a:r>
            <a:r>
              <a:rPr lang="fr-FR" sz="2400" dirty="0">
                <a:solidFill>
                  <a:schemeClr val="accent5">
                    <a:lumMod val="75000"/>
                  </a:schemeClr>
                </a:solidFill>
              </a:rPr>
              <a:t> dans l’examen des profils des pays</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Participation à l’identification des priorités au niveau national</a:t>
            </a:r>
            <a:br>
              <a:rPr lang="en-GB" u="sng" dirty="0">
                <a:solidFill>
                  <a:schemeClr val="accent5">
                    <a:lumMod val="75000"/>
                  </a:schemeClr>
                </a:solidFill>
              </a:rPr>
            </a:br>
            <a:endParaRPr lang="en-GB" u="sng" dirty="0">
              <a:solidFill>
                <a:schemeClr val="accent5">
                  <a:lumMod val="75000"/>
                </a:schemeClr>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5994597" y="5507340"/>
            <a:ext cx="3149403" cy="1514902"/>
          </a:xfrm>
          <a:prstGeom prst="rect">
            <a:avLst/>
          </a:prstGeom>
        </p:spPr>
      </p:pic>
    </p:spTree>
    <p:extLst>
      <p:ext uri="{BB962C8B-B14F-4D97-AF65-F5344CB8AC3E}">
        <p14:creationId xmlns:p14="http://schemas.microsoft.com/office/powerpoint/2010/main" val="4178739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937326" y="76188"/>
            <a:ext cx="8740080" cy="6915150"/>
          </a:xfrm>
        </p:spPr>
        <p:txBody>
          <a:bodyPr>
            <a:normAutofit fontScale="90000"/>
          </a:bodyPr>
          <a:lstStyle/>
          <a:p>
            <a:r>
              <a:rPr lang="fr-FR" b="1" dirty="0">
                <a:solidFill>
                  <a:schemeClr val="accent5">
                    <a:lumMod val="75000"/>
                  </a:schemeClr>
                </a:solidFill>
              </a:rPr>
              <a:t>Mobilisation de l’expert national SBAC TA</a:t>
            </a:r>
            <a:br>
              <a:rPr lang="en-GB" b="1" dirty="0">
                <a:solidFill>
                  <a:schemeClr val="accent5">
                    <a:lumMod val="75000"/>
                  </a:schemeClr>
                </a:solidFill>
              </a:rPr>
            </a:br>
            <a:br>
              <a:rPr lang="en-GB" b="1" dirty="0">
                <a:solidFill>
                  <a:schemeClr val="accent5">
                    <a:lumMod val="75000"/>
                  </a:schemeClr>
                </a:solidFill>
              </a:rPr>
            </a:br>
            <a:r>
              <a:rPr lang="fr-FR" sz="2400" dirty="0">
                <a:solidFill>
                  <a:schemeClr val="accent5">
                    <a:lumMod val="75000"/>
                  </a:schemeClr>
                </a:solidFill>
              </a:rPr>
              <a:t>Mobilisation des experts du SBAC TA en Jordanie, Tunisie, Maroc,</a:t>
            </a:r>
            <a:br>
              <a:rPr lang="fr-FR" sz="2400" dirty="0">
                <a:solidFill>
                  <a:schemeClr val="accent5">
                    <a:lumMod val="75000"/>
                  </a:schemeClr>
                </a:solidFill>
              </a:rPr>
            </a:br>
            <a:r>
              <a:rPr lang="fr-FR" sz="2400" dirty="0">
                <a:solidFill>
                  <a:schemeClr val="accent5">
                    <a:lumMod val="75000"/>
                  </a:schemeClr>
                </a:solidFill>
              </a:rPr>
              <a:t>Egypte et Palestine </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Soutien à la mise en place de groupes de travail </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Élaboration de 11 fiches d’action en réponse à COVID19</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Soutien à l’organisation de webinaires en ligne</a:t>
            </a:r>
            <a:br>
              <a:rPr lang="en-GB" sz="2400" dirty="0">
                <a:solidFill>
                  <a:schemeClr val="accent5">
                    <a:lumMod val="75000"/>
                  </a:schemeClr>
                </a:solidFill>
              </a:rPr>
            </a:br>
            <a:br>
              <a:rPr lang="fr-FR" sz="2400" dirty="0">
                <a:solidFill>
                  <a:schemeClr val="accent5">
                    <a:lumMod val="75000"/>
                  </a:schemeClr>
                </a:solidFill>
              </a:rPr>
            </a:br>
            <a:r>
              <a:rPr lang="fr-FR" sz="2400" dirty="0">
                <a:solidFill>
                  <a:schemeClr val="accent5">
                    <a:lumMod val="75000"/>
                  </a:schemeClr>
                </a:solidFill>
              </a:rPr>
              <a:t>Diffusion et coordination des profils des pays</a:t>
            </a:r>
            <a:br>
              <a:rPr lang="en-GB" sz="2400" dirty="0">
                <a:solidFill>
                  <a:schemeClr val="accent5">
                    <a:lumMod val="75000"/>
                  </a:schemeClr>
                </a:solidFill>
              </a:rPr>
            </a:br>
            <a:r>
              <a:rPr lang="en-GB" sz="2400" dirty="0">
                <a:solidFill>
                  <a:schemeClr val="accent5">
                    <a:lumMod val="75000"/>
                  </a:schemeClr>
                </a:solidFill>
              </a:rPr>
              <a:t> </a:t>
            </a:r>
            <a:br>
              <a:rPr lang="en-GB" sz="2400" dirty="0">
                <a:solidFill>
                  <a:schemeClr val="accent5">
                    <a:lumMod val="75000"/>
                  </a:schemeClr>
                </a:solidFill>
              </a:rPr>
            </a:br>
            <a:r>
              <a:rPr lang="fr-FR" sz="2400" dirty="0">
                <a:solidFill>
                  <a:schemeClr val="accent5">
                    <a:lumMod val="75000"/>
                  </a:schemeClr>
                </a:solidFill>
              </a:rPr>
              <a:t>Diffusion et suivi des questionnaires en ligne</a:t>
            </a:r>
            <a:br>
              <a:rPr lang="fr-FR"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Aider les experts régionaux à fournir des informations </a:t>
            </a:r>
            <a:br>
              <a:rPr lang="fr-FR" sz="2400" dirty="0">
                <a:solidFill>
                  <a:schemeClr val="accent5">
                    <a:lumMod val="75000"/>
                  </a:schemeClr>
                </a:solidFill>
              </a:rPr>
            </a:br>
            <a:r>
              <a:rPr lang="fr-FR" sz="2400" dirty="0">
                <a:solidFill>
                  <a:schemeClr val="accent5">
                    <a:lumMod val="75000"/>
                  </a:schemeClr>
                </a:solidFill>
              </a:rPr>
              <a:t>pour l’élaboration des profils des pays</a:t>
            </a:r>
            <a:endParaRPr lang="en-GB" u="sng" dirty="0">
              <a:solidFill>
                <a:schemeClr val="accent5">
                  <a:lumMod val="75000"/>
                </a:schemeClr>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6115050" y="5557624"/>
            <a:ext cx="3149403" cy="1514902"/>
          </a:xfrm>
          <a:prstGeom prst="rect">
            <a:avLst/>
          </a:prstGeom>
        </p:spPr>
      </p:pic>
    </p:spTree>
    <p:extLst>
      <p:ext uri="{BB962C8B-B14F-4D97-AF65-F5344CB8AC3E}">
        <p14:creationId xmlns:p14="http://schemas.microsoft.com/office/powerpoint/2010/main" val="1258781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365821" y="19046"/>
            <a:ext cx="8740080" cy="6915150"/>
          </a:xfrm>
        </p:spPr>
        <p:txBody>
          <a:bodyPr>
            <a:normAutofit fontScale="90000"/>
          </a:bodyPr>
          <a:lstStyle/>
          <a:p>
            <a:r>
              <a:rPr lang="fr-FR" b="1" dirty="0">
                <a:solidFill>
                  <a:schemeClr val="accent5">
                    <a:lumMod val="75000"/>
                  </a:schemeClr>
                </a:solidFill>
              </a:rPr>
              <a:t>Mobilisation des experts régionaux de l’accès au financement</a:t>
            </a:r>
            <a:br>
              <a:rPr lang="en-GB" b="1" dirty="0">
                <a:solidFill>
                  <a:schemeClr val="accent5">
                    <a:lumMod val="75000"/>
                  </a:schemeClr>
                </a:solidFill>
              </a:rPr>
            </a:br>
            <a:br>
              <a:rPr lang="en-GB" u="sng" dirty="0">
                <a:solidFill>
                  <a:schemeClr val="accent5">
                    <a:lumMod val="75000"/>
                  </a:schemeClr>
                </a:solidFill>
              </a:rPr>
            </a:br>
            <a:r>
              <a:rPr lang="fr-FR" sz="2400" dirty="0">
                <a:solidFill>
                  <a:schemeClr val="accent5">
                    <a:lumMod val="75000"/>
                  </a:schemeClr>
                </a:solidFill>
              </a:rPr>
              <a:t>Deux experts régionaux ont été mobilisés pour développer les profils des pays</a:t>
            </a:r>
            <a:br>
              <a:rPr lang="fr-FR" sz="2400" dirty="0">
                <a:solidFill>
                  <a:schemeClr val="accent5">
                    <a:lumMod val="75000"/>
                  </a:schemeClr>
                </a:solidFill>
              </a:rPr>
            </a:br>
            <a:br>
              <a:rPr lang="fr-FR" sz="2400" dirty="0">
                <a:solidFill>
                  <a:schemeClr val="accent5">
                    <a:lumMod val="75000"/>
                  </a:schemeClr>
                </a:solidFill>
              </a:rPr>
            </a:br>
            <a:r>
              <a:rPr lang="fr-FR" sz="2400" dirty="0">
                <a:solidFill>
                  <a:schemeClr val="accent5">
                    <a:lumMod val="75000"/>
                  </a:schemeClr>
                </a:solidFill>
              </a:rPr>
              <a:t>Des feuilles de route ont été élaborées pour le Liban, l’Égypte, la Jordanie, la Palestine, le Maroc et la Tunisie</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18 fiches d’action sur l’accès au financement ont été élaborées</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Participer à la réunion de lancement avec l’équipe des PME MED</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Participer aux webinaires de coordination avec le SBAC et le SBAC TA Expert</a:t>
            </a:r>
            <a:br>
              <a:rPr lang="en-GB" sz="2400" dirty="0">
                <a:solidFill>
                  <a:schemeClr val="accent5">
                    <a:lumMod val="75000"/>
                  </a:schemeClr>
                </a:solidFill>
              </a:rPr>
            </a:br>
            <a:br>
              <a:rPr lang="en-GB" sz="2400" dirty="0">
                <a:solidFill>
                  <a:schemeClr val="accent5">
                    <a:lumMod val="75000"/>
                  </a:schemeClr>
                </a:solidFill>
              </a:rPr>
            </a:br>
            <a:r>
              <a:rPr lang="en-GB" sz="2400" dirty="0" err="1">
                <a:solidFill>
                  <a:schemeClr val="accent5">
                    <a:lumMod val="75000"/>
                  </a:schemeClr>
                </a:solidFill>
              </a:rPr>
              <a:t>Participer</a:t>
            </a:r>
            <a:r>
              <a:rPr lang="en-GB" sz="2400" dirty="0">
                <a:solidFill>
                  <a:schemeClr val="accent5">
                    <a:lumMod val="75000"/>
                  </a:schemeClr>
                </a:solidFill>
              </a:rPr>
              <a:t> aux </a:t>
            </a:r>
            <a:r>
              <a:rPr lang="en-GB" sz="2400" dirty="0" err="1">
                <a:solidFill>
                  <a:schemeClr val="accent5">
                    <a:lumMod val="75000"/>
                  </a:schemeClr>
                </a:solidFill>
              </a:rPr>
              <a:t>webinaires</a:t>
            </a:r>
            <a:r>
              <a:rPr lang="en-GB" sz="2400" dirty="0">
                <a:solidFill>
                  <a:schemeClr val="accent5">
                    <a:lumMod val="75000"/>
                  </a:schemeClr>
                </a:solidFill>
              </a:rPr>
              <a:t> </a:t>
            </a:r>
            <a:r>
              <a:rPr lang="en-GB" sz="2400" dirty="0" err="1">
                <a:solidFill>
                  <a:schemeClr val="accent5">
                    <a:lumMod val="75000"/>
                  </a:schemeClr>
                </a:solidFill>
              </a:rPr>
              <a:t>régionaux</a:t>
            </a:r>
            <a:r>
              <a:rPr lang="en-GB" sz="2400" dirty="0">
                <a:solidFill>
                  <a:schemeClr val="accent5">
                    <a:lumMod val="75000"/>
                  </a:schemeClr>
                </a:solidFill>
              </a:rPr>
              <a:t> </a:t>
            </a:r>
            <a:endParaRPr lang="en-GB" u="sng" dirty="0">
              <a:solidFill>
                <a:schemeClr val="accent5">
                  <a:lumMod val="75000"/>
                </a:schemeClr>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5994597" y="5507340"/>
            <a:ext cx="3149403" cy="1514902"/>
          </a:xfrm>
          <a:prstGeom prst="rect">
            <a:avLst/>
          </a:prstGeom>
        </p:spPr>
      </p:pic>
    </p:spTree>
    <p:extLst>
      <p:ext uri="{BB962C8B-B14F-4D97-AF65-F5344CB8AC3E}">
        <p14:creationId xmlns:p14="http://schemas.microsoft.com/office/powerpoint/2010/main" val="233554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694434" y="-80968"/>
            <a:ext cx="8740080" cy="6915150"/>
          </a:xfrm>
        </p:spPr>
        <p:txBody>
          <a:bodyPr>
            <a:normAutofit fontScale="90000"/>
          </a:bodyPr>
          <a:lstStyle/>
          <a:p>
            <a:r>
              <a:rPr lang="fr-FR" b="1" dirty="0">
                <a:solidFill>
                  <a:schemeClr val="accent5">
                    <a:lumMod val="75000"/>
                  </a:schemeClr>
                </a:solidFill>
              </a:rPr>
              <a:t>Sensibilisation sur le « Bac à sable » fintech réglementaire</a:t>
            </a:r>
            <a:br>
              <a:rPr lang="en-GB" b="1" dirty="0">
                <a:solidFill>
                  <a:schemeClr val="accent5">
                    <a:lumMod val="75000"/>
                  </a:schemeClr>
                </a:solidFill>
              </a:rPr>
            </a:br>
            <a:br>
              <a:rPr lang="en-GB" b="1" dirty="0">
                <a:solidFill>
                  <a:schemeClr val="accent5">
                    <a:lumMod val="75000"/>
                  </a:schemeClr>
                </a:solidFill>
              </a:rPr>
            </a:br>
            <a:r>
              <a:rPr lang="en-GB" sz="2400" u="sng" dirty="0" err="1">
                <a:solidFill>
                  <a:schemeClr val="accent5">
                    <a:lumMod val="75000"/>
                  </a:schemeClr>
                </a:solidFill>
              </a:rPr>
              <a:t>Réalisations</a:t>
            </a:r>
            <a:br>
              <a:rPr lang="en-GB" u="sng" dirty="0">
                <a:solidFill>
                  <a:schemeClr val="accent5">
                    <a:lumMod val="75000"/>
                  </a:schemeClr>
                </a:solidFill>
              </a:rPr>
            </a:br>
            <a:br>
              <a:rPr lang="en-GB" u="sng" dirty="0">
                <a:solidFill>
                  <a:schemeClr val="accent5">
                    <a:lumMod val="75000"/>
                  </a:schemeClr>
                </a:solidFill>
              </a:rPr>
            </a:br>
            <a:r>
              <a:rPr lang="fr-FR" sz="2400" dirty="0">
                <a:solidFill>
                  <a:schemeClr val="accent5">
                    <a:lumMod val="75000"/>
                  </a:schemeClr>
                </a:solidFill>
              </a:rPr>
              <a:t>Recherche sur les meilleures pratiques internationales du bac à sable (Royaume-Uni)</a:t>
            </a:r>
            <a:br>
              <a:rPr lang="fr-FR"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Organisation d’un webinaire régional pour présenter le cadre du bac à sable aux pays partenaires</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Élaboration d’un guide réglementaire sur les bacs à sable</a:t>
            </a:r>
            <a:br>
              <a:rPr lang="en-GB" sz="2400" dirty="0">
                <a:solidFill>
                  <a:schemeClr val="accent5">
                    <a:lumMod val="75000"/>
                  </a:schemeClr>
                </a:solidFill>
              </a:rPr>
            </a:br>
            <a:br>
              <a:rPr lang="en-GB" sz="2400" dirty="0">
                <a:solidFill>
                  <a:schemeClr val="accent5">
                    <a:lumMod val="75000"/>
                  </a:schemeClr>
                </a:solidFill>
              </a:rPr>
            </a:br>
            <a:r>
              <a:rPr lang="fr-FR" sz="2400" dirty="0">
                <a:solidFill>
                  <a:schemeClr val="accent5">
                    <a:lumMod val="75000"/>
                  </a:schemeClr>
                </a:solidFill>
              </a:rPr>
              <a:t>Élaboration de fiches d’action fintech en réponse au COVID19</a:t>
            </a:r>
            <a:endParaRPr lang="en-GB" u="sng" dirty="0">
              <a:solidFill>
                <a:schemeClr val="accent5">
                  <a:lumMod val="75000"/>
                </a:schemeClr>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5994597" y="5507340"/>
            <a:ext cx="3149403" cy="1514902"/>
          </a:xfrm>
          <a:prstGeom prst="rect">
            <a:avLst/>
          </a:prstGeom>
        </p:spPr>
      </p:pic>
    </p:spTree>
    <p:extLst>
      <p:ext uri="{BB962C8B-B14F-4D97-AF65-F5344CB8AC3E}">
        <p14:creationId xmlns:p14="http://schemas.microsoft.com/office/powerpoint/2010/main" val="366645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161925" y="1047749"/>
            <a:ext cx="8829675" cy="571500"/>
          </a:xfrm>
        </p:spPr>
        <p:txBody>
          <a:bodyPr>
            <a:normAutofit fontScale="90000"/>
          </a:bodyPr>
          <a:lstStyle/>
          <a:p>
            <a:r>
              <a:rPr lang="fr-FR" sz="2700" b="1" dirty="0">
                <a:solidFill>
                  <a:schemeClr val="accent5">
                    <a:lumMod val="75000"/>
                  </a:schemeClr>
                </a:solidFill>
              </a:rPr>
              <a:t>Organisation de webinaires en ligne par le Programme</a:t>
            </a:r>
            <a:br>
              <a:rPr lang="en-GB" b="1" dirty="0">
                <a:solidFill>
                  <a:schemeClr val="accent5">
                    <a:lumMod val="75000"/>
                  </a:schemeClr>
                </a:solidFill>
              </a:rPr>
            </a:br>
            <a:br>
              <a:rPr lang="en-GB" b="1" dirty="0">
                <a:solidFill>
                  <a:schemeClr val="accent5">
                    <a:lumMod val="75000"/>
                  </a:schemeClr>
                </a:solidFill>
              </a:rPr>
            </a:br>
            <a:r>
              <a:rPr lang="en-GB" sz="2700" u="sng" dirty="0" err="1">
                <a:solidFill>
                  <a:schemeClr val="accent5">
                    <a:lumMod val="75000"/>
                  </a:schemeClr>
                </a:solidFill>
              </a:rPr>
              <a:t>Réalisations</a:t>
            </a:r>
            <a:endParaRPr lang="en-GB" sz="2700" u="sng" dirty="0">
              <a:solidFill>
                <a:schemeClr val="accent5">
                  <a:lumMod val="75000"/>
                </a:schemeClr>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5994597" y="5507340"/>
            <a:ext cx="3149403" cy="1514902"/>
          </a:xfrm>
          <a:prstGeom prst="rect">
            <a:avLst/>
          </a:prstGeom>
        </p:spPr>
      </p:pic>
      <p:graphicFrame>
        <p:nvGraphicFramePr>
          <p:cNvPr id="2" name="Table 1">
            <a:extLst>
              <a:ext uri="{FF2B5EF4-FFF2-40B4-BE49-F238E27FC236}">
                <a16:creationId xmlns:a16="http://schemas.microsoft.com/office/drawing/2014/main" id="{A572FEB9-201C-4484-A377-0EF5F237FD75}"/>
              </a:ext>
            </a:extLst>
          </p:cNvPr>
          <p:cNvGraphicFramePr>
            <a:graphicFrameLocks noGrp="1"/>
          </p:cNvGraphicFramePr>
          <p:nvPr>
            <p:extLst>
              <p:ext uri="{D42A27DB-BD31-4B8C-83A1-F6EECF244321}">
                <p14:modId xmlns:p14="http://schemas.microsoft.com/office/powerpoint/2010/main" val="3592505088"/>
              </p:ext>
            </p:extLst>
          </p:nvPr>
        </p:nvGraphicFramePr>
        <p:xfrm>
          <a:off x="352424" y="2343150"/>
          <a:ext cx="8296275" cy="3295649"/>
        </p:xfrm>
        <a:graphic>
          <a:graphicData uri="http://schemas.openxmlformats.org/drawingml/2006/table">
            <a:tbl>
              <a:tblPr firstRow="1" firstCol="1" bandRow="1">
                <a:tableStyleId>{5C22544A-7EE6-4342-B048-85BDC9FD1C3A}</a:tableStyleId>
              </a:tblPr>
              <a:tblGrid>
                <a:gridCol w="2204528">
                  <a:extLst>
                    <a:ext uri="{9D8B030D-6E8A-4147-A177-3AD203B41FA5}">
                      <a16:colId xmlns:a16="http://schemas.microsoft.com/office/drawing/2014/main" val="1382946387"/>
                    </a:ext>
                  </a:extLst>
                </a:gridCol>
                <a:gridCol w="765570">
                  <a:extLst>
                    <a:ext uri="{9D8B030D-6E8A-4147-A177-3AD203B41FA5}">
                      <a16:colId xmlns:a16="http://schemas.microsoft.com/office/drawing/2014/main" val="2055134513"/>
                    </a:ext>
                  </a:extLst>
                </a:gridCol>
                <a:gridCol w="763226">
                  <a:extLst>
                    <a:ext uri="{9D8B030D-6E8A-4147-A177-3AD203B41FA5}">
                      <a16:colId xmlns:a16="http://schemas.microsoft.com/office/drawing/2014/main" val="2247798796"/>
                    </a:ext>
                  </a:extLst>
                </a:gridCol>
                <a:gridCol w="689794">
                  <a:extLst>
                    <a:ext uri="{9D8B030D-6E8A-4147-A177-3AD203B41FA5}">
                      <a16:colId xmlns:a16="http://schemas.microsoft.com/office/drawing/2014/main" val="2071499426"/>
                    </a:ext>
                  </a:extLst>
                </a:gridCol>
                <a:gridCol w="764007">
                  <a:extLst>
                    <a:ext uri="{9D8B030D-6E8A-4147-A177-3AD203B41FA5}">
                      <a16:colId xmlns:a16="http://schemas.microsoft.com/office/drawing/2014/main" val="3612301433"/>
                    </a:ext>
                  </a:extLst>
                </a:gridCol>
                <a:gridCol w="859313">
                  <a:extLst>
                    <a:ext uri="{9D8B030D-6E8A-4147-A177-3AD203B41FA5}">
                      <a16:colId xmlns:a16="http://schemas.microsoft.com/office/drawing/2014/main" val="393391483"/>
                    </a:ext>
                  </a:extLst>
                </a:gridCol>
                <a:gridCol w="898372">
                  <a:extLst>
                    <a:ext uri="{9D8B030D-6E8A-4147-A177-3AD203B41FA5}">
                      <a16:colId xmlns:a16="http://schemas.microsoft.com/office/drawing/2014/main" val="3928323857"/>
                    </a:ext>
                  </a:extLst>
                </a:gridCol>
                <a:gridCol w="660890">
                  <a:extLst>
                    <a:ext uri="{9D8B030D-6E8A-4147-A177-3AD203B41FA5}">
                      <a16:colId xmlns:a16="http://schemas.microsoft.com/office/drawing/2014/main" val="1795602238"/>
                    </a:ext>
                  </a:extLst>
                </a:gridCol>
                <a:gridCol w="690575">
                  <a:extLst>
                    <a:ext uri="{9D8B030D-6E8A-4147-A177-3AD203B41FA5}">
                      <a16:colId xmlns:a16="http://schemas.microsoft.com/office/drawing/2014/main" val="217749928"/>
                    </a:ext>
                  </a:extLst>
                </a:gridCol>
              </a:tblGrid>
              <a:tr h="241751">
                <a:tc>
                  <a:txBody>
                    <a:bodyPr/>
                    <a:lstStyle/>
                    <a:p>
                      <a:pPr marL="0" marR="0" algn="ctr">
                        <a:lnSpc>
                          <a:spcPct val="107000"/>
                        </a:lnSpc>
                        <a:spcBef>
                          <a:spcPts val="0"/>
                        </a:spcBef>
                        <a:spcAft>
                          <a:spcPts val="800"/>
                        </a:spcAft>
                      </a:pPr>
                      <a:r>
                        <a:rPr lang="en-GB" sz="800">
                          <a:effectLst/>
                        </a:rPr>
                        <a:t>Activity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GB" sz="800">
                          <a:effectLst/>
                        </a:rPr>
                        <a:t>Tunisia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fr-FR" sz="800">
                          <a:effectLst/>
                        </a:rPr>
                        <a:t>Morocco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fr-FR" sz="800">
                          <a:effectLst/>
                        </a:rPr>
                        <a:t>Jordan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fr-FR" sz="800">
                          <a:effectLst/>
                        </a:rPr>
                        <a:t>Palestine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fr-FR" sz="800">
                          <a:effectLst/>
                        </a:rPr>
                        <a:t>Egypt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fr-FR" sz="800">
                          <a:effectLst/>
                        </a:rPr>
                        <a:t>Lebanon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GB" sz="800">
                          <a:effectLst/>
                        </a:rPr>
                        <a:t>Israel</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fr-FR" sz="800">
                          <a:effectLst/>
                        </a:rPr>
                        <a:t>Algeria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2480494"/>
                  </a:ext>
                </a:extLst>
              </a:tr>
              <a:tr h="747411">
                <a:tc>
                  <a:txBody>
                    <a:bodyPr/>
                    <a:lstStyle/>
                    <a:p>
                      <a:pPr marL="0" marR="0" algn="l">
                        <a:lnSpc>
                          <a:spcPct val="107000"/>
                        </a:lnSpc>
                        <a:spcBef>
                          <a:spcPts val="0"/>
                        </a:spcBef>
                        <a:spcAft>
                          <a:spcPts val="800"/>
                        </a:spcAft>
                      </a:pPr>
                      <a:r>
                        <a:rPr lang="en-GB" sz="800" dirty="0">
                          <a:effectLst/>
                        </a:rPr>
                        <a:t>SBAC Coordination meeting to kick-off the TA assignment and discuss the comparative study assignment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en-GB"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8433462"/>
                  </a:ext>
                </a:extLst>
              </a:tr>
              <a:tr h="580993">
                <a:tc>
                  <a:txBody>
                    <a:bodyPr/>
                    <a:lstStyle/>
                    <a:p>
                      <a:pPr marL="0" marR="0" algn="l">
                        <a:lnSpc>
                          <a:spcPct val="107000"/>
                        </a:lnSpc>
                        <a:spcBef>
                          <a:spcPts val="0"/>
                        </a:spcBef>
                        <a:spcAft>
                          <a:spcPts val="800"/>
                        </a:spcAft>
                      </a:pPr>
                      <a:r>
                        <a:rPr lang="en-GB" sz="800">
                          <a:effectLst/>
                        </a:rPr>
                        <a:t>Setup of access to finance WG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en-GB"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5278184"/>
                  </a:ext>
                </a:extLst>
              </a:tr>
              <a:tr h="494581">
                <a:tc>
                  <a:txBody>
                    <a:bodyPr/>
                    <a:lstStyle/>
                    <a:p>
                      <a:pPr marL="0" marR="0" algn="l">
                        <a:lnSpc>
                          <a:spcPct val="107000"/>
                        </a:lnSpc>
                        <a:spcBef>
                          <a:spcPts val="0"/>
                        </a:spcBef>
                        <a:spcAft>
                          <a:spcPts val="800"/>
                        </a:spcAft>
                      </a:pPr>
                      <a:r>
                        <a:rPr lang="en-GB" sz="800">
                          <a:effectLst/>
                        </a:rPr>
                        <a:t>Webinar WG-SBAC-NKE to launch the development of country outlook</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en-GB"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9354255"/>
                  </a:ext>
                </a:extLst>
              </a:tr>
              <a:tr h="494581">
                <a:tc>
                  <a:txBody>
                    <a:bodyPr/>
                    <a:lstStyle/>
                    <a:p>
                      <a:pPr marL="0" marR="0" algn="l">
                        <a:lnSpc>
                          <a:spcPct val="107000"/>
                        </a:lnSpc>
                        <a:spcBef>
                          <a:spcPts val="0"/>
                        </a:spcBef>
                        <a:spcAft>
                          <a:spcPts val="800"/>
                        </a:spcAft>
                      </a:pPr>
                      <a:r>
                        <a:rPr lang="en-GB" sz="800">
                          <a:effectLst/>
                        </a:rPr>
                        <a:t>Launch of alternative finance online Survey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en-GB"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5400764"/>
                  </a:ext>
                </a:extLst>
              </a:tr>
              <a:tr h="241751">
                <a:tc>
                  <a:txBody>
                    <a:bodyPr/>
                    <a:lstStyle/>
                    <a:p>
                      <a:pPr marL="0" marR="0" algn="l">
                        <a:lnSpc>
                          <a:spcPct val="107000"/>
                        </a:lnSpc>
                        <a:spcBef>
                          <a:spcPts val="0"/>
                        </a:spcBef>
                        <a:spcAft>
                          <a:spcPts val="800"/>
                        </a:spcAft>
                      </a:pPr>
                      <a:r>
                        <a:rPr lang="en-GB" sz="800">
                          <a:effectLst/>
                        </a:rPr>
                        <a:t>Country profile develop.</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en-GB"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Low">
                        <a:lnSpc>
                          <a:spcPct val="107000"/>
                        </a:lnSpc>
                        <a:spcBef>
                          <a:spcPts val="0"/>
                        </a:spcBef>
                        <a:spcAft>
                          <a:spcPts val="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Low">
                        <a:lnSpc>
                          <a:spcPct val="107000"/>
                        </a:lnSpc>
                        <a:spcBef>
                          <a:spcPts val="0"/>
                        </a:spcBef>
                        <a:spcAft>
                          <a:spcPts val="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0636567"/>
                  </a:ext>
                </a:extLst>
              </a:tr>
              <a:tr h="494581">
                <a:tc>
                  <a:txBody>
                    <a:bodyPr/>
                    <a:lstStyle/>
                    <a:p>
                      <a:pPr marL="0" marR="0" algn="l">
                        <a:lnSpc>
                          <a:spcPct val="107000"/>
                        </a:lnSpc>
                        <a:spcBef>
                          <a:spcPts val="0"/>
                        </a:spcBef>
                        <a:spcAft>
                          <a:spcPts val="800"/>
                        </a:spcAft>
                      </a:pPr>
                      <a:r>
                        <a:rPr lang="en-GB" sz="800" dirty="0">
                          <a:effectLst/>
                        </a:rPr>
                        <a:t>Webinar with WG to discuss </a:t>
                      </a:r>
                      <a:r>
                        <a:rPr lang="fr-FR" sz="800" dirty="0">
                          <a:effectLst/>
                        </a:rPr>
                        <a:t>Country profile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Low">
                        <a:lnSpc>
                          <a:spcPct val="107000"/>
                        </a:lnSpc>
                        <a:spcBef>
                          <a:spcPts val="0"/>
                        </a:spcBef>
                        <a:spcAft>
                          <a:spcPts val="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Low" rtl="0">
                        <a:lnSpc>
                          <a:spcPct val="107000"/>
                        </a:lnSpc>
                        <a:spcBef>
                          <a:spcPts val="0"/>
                        </a:spcBef>
                        <a:spcAft>
                          <a:spcPts val="0"/>
                        </a:spcAft>
                        <a:buFont typeface="Wingdings" panose="05000000000000000000" pitchFamily="2" charset="2"/>
                        <a:buChar char=""/>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Low">
                        <a:lnSpc>
                          <a:spcPct val="107000"/>
                        </a:lnSpc>
                        <a:spcBef>
                          <a:spcPts val="0"/>
                        </a:spcBef>
                        <a:spcAft>
                          <a:spcPts val="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Low">
                        <a:lnSpc>
                          <a:spcPct val="107000"/>
                        </a:lnSpc>
                        <a:spcBef>
                          <a:spcPts val="0"/>
                        </a:spcBef>
                        <a:spcAft>
                          <a:spcPts val="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Low">
                        <a:lnSpc>
                          <a:spcPct val="107000"/>
                        </a:lnSpc>
                        <a:spcBef>
                          <a:spcPts val="0"/>
                        </a:spcBef>
                        <a:spcAft>
                          <a:spcPts val="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a:lnSpc>
                          <a:spcPct val="107000"/>
                        </a:lnSpc>
                        <a:spcBef>
                          <a:spcPts val="0"/>
                        </a:spcBef>
                        <a:spcAft>
                          <a:spcPts val="800"/>
                        </a:spcAft>
                      </a:pPr>
                      <a:r>
                        <a:rPr lang="fr-FR" sz="8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5613626"/>
                  </a:ext>
                </a:extLst>
              </a:tr>
            </a:tbl>
          </a:graphicData>
        </a:graphic>
      </p:graphicFrame>
    </p:spTree>
    <p:extLst>
      <p:ext uri="{BB962C8B-B14F-4D97-AF65-F5344CB8AC3E}">
        <p14:creationId xmlns:p14="http://schemas.microsoft.com/office/powerpoint/2010/main" val="2016371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58CBBA-2489-4B9D-9594-794D88364443}"/>
              </a:ext>
            </a:extLst>
          </p:cNvPr>
          <p:cNvPicPr>
            <a:picLocks noChangeAspect="1"/>
          </p:cNvPicPr>
          <p:nvPr/>
        </p:nvPicPr>
        <p:blipFill>
          <a:blip r:embed="rId2"/>
          <a:stretch>
            <a:fillRect/>
          </a:stretch>
        </p:blipFill>
        <p:spPr>
          <a:xfrm>
            <a:off x="-1150883" y="0"/>
            <a:ext cx="10815145" cy="7019925"/>
          </a:xfrm>
          <a:prstGeom prst="rect">
            <a:avLst/>
          </a:prstGeom>
        </p:spPr>
      </p:pic>
      <p:sp>
        <p:nvSpPr>
          <p:cNvPr id="6" name="ZoneTexte 5">
            <a:extLst>
              <a:ext uri="{FF2B5EF4-FFF2-40B4-BE49-F238E27FC236}">
                <a16:creationId xmlns:a16="http://schemas.microsoft.com/office/drawing/2014/main" id="{5BCC8893-E3E0-4810-B46E-DE977920359F}"/>
              </a:ext>
            </a:extLst>
          </p:cNvPr>
          <p:cNvSpPr txBox="1"/>
          <p:nvPr/>
        </p:nvSpPr>
        <p:spPr>
          <a:xfrm>
            <a:off x="4700580" y="452760"/>
            <a:ext cx="4303986" cy="1708160"/>
          </a:xfrm>
          <a:prstGeom prst="rect">
            <a:avLst/>
          </a:prstGeom>
          <a:noFill/>
        </p:spPr>
        <p:txBody>
          <a:bodyPr wrap="square" rtlCol="0">
            <a:spAutoFit/>
          </a:bodyPr>
          <a:lstStyle/>
          <a:p>
            <a:pPr algn="ctr"/>
            <a:r>
              <a:rPr lang="fr-FR" sz="3500" b="1" dirty="0">
                <a:solidFill>
                  <a:schemeClr val="bg1"/>
                </a:solidFill>
              </a:rPr>
              <a:t>ACTIVITÉS SUGGÉRÉES
</a:t>
            </a:r>
          </a:p>
        </p:txBody>
      </p:sp>
      <p:sp>
        <p:nvSpPr>
          <p:cNvPr id="2" name="Espace réservé du pied de page 1">
            <a:extLst>
              <a:ext uri="{FF2B5EF4-FFF2-40B4-BE49-F238E27FC236}">
                <a16:creationId xmlns:a16="http://schemas.microsoft.com/office/drawing/2014/main" id="{0F4BCED5-6D7F-4848-94E2-CA8534E0CB4C}"/>
              </a:ext>
            </a:extLst>
          </p:cNvPr>
          <p:cNvSpPr>
            <a:spLocks noGrp="1"/>
          </p:cNvSpPr>
          <p:nvPr>
            <p:ph type="ftr" sz="quarter" idx="11"/>
          </p:nvPr>
        </p:nvSpPr>
        <p:spPr/>
        <p:txBody>
          <a:bodyPr/>
          <a:lstStyle/>
          <a:p>
            <a:r>
              <a:rPr lang="fr-FR"/>
              <a:t>Draft V0</a:t>
            </a:r>
          </a:p>
        </p:txBody>
      </p:sp>
      <p:sp>
        <p:nvSpPr>
          <p:cNvPr id="3" name="Espace réservé du numéro de diapositive 2">
            <a:extLst>
              <a:ext uri="{FF2B5EF4-FFF2-40B4-BE49-F238E27FC236}">
                <a16:creationId xmlns:a16="http://schemas.microsoft.com/office/drawing/2014/main" id="{C44BB2D8-A2F7-41A1-A2D3-7C2A324AA60E}"/>
              </a:ext>
            </a:extLst>
          </p:cNvPr>
          <p:cNvSpPr>
            <a:spLocks noGrp="1"/>
          </p:cNvSpPr>
          <p:nvPr>
            <p:ph type="sldNum" sz="quarter" idx="12"/>
          </p:nvPr>
        </p:nvSpPr>
        <p:spPr/>
        <p:txBody>
          <a:bodyPr/>
          <a:lstStyle/>
          <a:p>
            <a:fld id="{2F742490-17C2-EE46-9E44-F225CBA33400}" type="slidenum">
              <a:rPr lang="fr-FR" smtClean="0"/>
              <a:pPr/>
              <a:t>8</a:t>
            </a:fld>
            <a:endParaRPr lang="fr-FR"/>
          </a:p>
        </p:txBody>
      </p:sp>
    </p:spTree>
    <p:extLst>
      <p:ext uri="{BB962C8B-B14F-4D97-AF65-F5344CB8AC3E}">
        <p14:creationId xmlns:p14="http://schemas.microsoft.com/office/powerpoint/2010/main" val="4260676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7CDC4C-4880-49F2-A21B-501A005D9C46}"/>
              </a:ext>
            </a:extLst>
          </p:cNvPr>
          <p:cNvSpPr>
            <a:spLocks noGrp="1"/>
          </p:cNvSpPr>
          <p:nvPr>
            <p:ph type="ftr" sz="quarter" idx="11"/>
          </p:nvPr>
        </p:nvSpPr>
        <p:spPr/>
        <p:txBody>
          <a:bodyPr/>
          <a:lstStyle/>
          <a:p>
            <a:r>
              <a:rPr lang="en-GB"/>
              <a:t>Draft V0</a:t>
            </a:r>
          </a:p>
        </p:txBody>
      </p:sp>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r>
              <a:rPr lang="en-GB"/>
              <a:t>1</a:t>
            </a:r>
          </a:p>
        </p:txBody>
      </p:sp>
      <p:sp>
        <p:nvSpPr>
          <p:cNvPr id="6" name="Title 5">
            <a:extLst>
              <a:ext uri="{FF2B5EF4-FFF2-40B4-BE49-F238E27FC236}">
                <a16:creationId xmlns:a16="http://schemas.microsoft.com/office/drawing/2014/main" id="{2C05ED36-5E71-428C-80C7-38428F60392D}"/>
              </a:ext>
            </a:extLst>
          </p:cNvPr>
          <p:cNvSpPr>
            <a:spLocks noGrp="1"/>
          </p:cNvSpPr>
          <p:nvPr>
            <p:ph type="title" idx="4294967295"/>
          </p:nvPr>
        </p:nvSpPr>
        <p:spPr>
          <a:xfrm>
            <a:off x="161925" y="-742950"/>
            <a:ext cx="8829675" cy="7249381"/>
          </a:xfrm>
        </p:spPr>
        <p:txBody>
          <a:bodyPr>
            <a:normAutofit fontScale="90000"/>
          </a:bodyPr>
          <a:lstStyle/>
          <a:p>
            <a:br>
              <a:rPr lang="en-GB" sz="2700" b="1" dirty="0">
                <a:solidFill>
                  <a:schemeClr val="accent5">
                    <a:lumMod val="75000"/>
                  </a:schemeClr>
                </a:solidFill>
              </a:rPr>
            </a:br>
            <a:br>
              <a:rPr lang="en-GB" sz="2700" b="1" dirty="0">
                <a:solidFill>
                  <a:schemeClr val="accent5">
                    <a:lumMod val="75000"/>
                  </a:schemeClr>
                </a:solidFill>
              </a:rPr>
            </a:br>
            <a:br>
              <a:rPr lang="en-GB" sz="2700" b="1" dirty="0">
                <a:solidFill>
                  <a:schemeClr val="accent5">
                    <a:lumMod val="75000"/>
                  </a:schemeClr>
                </a:solidFill>
              </a:rPr>
            </a:br>
            <a:r>
              <a:rPr lang="en-GB" sz="3100" b="1" dirty="0">
                <a:solidFill>
                  <a:srgbClr val="404793"/>
                </a:solidFill>
              </a:rPr>
              <a:t>Propose</a:t>
            </a:r>
            <a:br>
              <a:rPr lang="en-GB" sz="3100" b="1" dirty="0">
                <a:solidFill>
                  <a:srgbClr val="404793"/>
                </a:solidFill>
              </a:rPr>
            </a:br>
            <a:br>
              <a:rPr lang="en-GB" sz="3100" b="1" dirty="0">
                <a:solidFill>
                  <a:srgbClr val="404793"/>
                </a:solidFill>
              </a:rPr>
            </a:br>
            <a:br>
              <a:rPr lang="en-GB" sz="3100" b="1" dirty="0">
                <a:solidFill>
                  <a:srgbClr val="404793"/>
                </a:solidFill>
              </a:rPr>
            </a:br>
            <a:br>
              <a:rPr lang="en-GB" sz="3100" b="1" dirty="0">
                <a:solidFill>
                  <a:srgbClr val="404793"/>
                </a:solidFill>
              </a:rPr>
            </a:br>
            <a:r>
              <a:rPr lang="fr-FR" sz="3100" b="1" dirty="0">
                <a:solidFill>
                  <a:srgbClr val="404793"/>
                </a:solidFill>
              </a:rPr>
              <a:t>Activités d’accès au financement proposées pour 2021</a:t>
            </a:r>
            <a:br>
              <a:rPr lang="en-GB" sz="3100" b="1" dirty="0">
                <a:solidFill>
                  <a:schemeClr val="accent5">
                    <a:lumMod val="75000"/>
                  </a:schemeClr>
                </a:solidFill>
              </a:rPr>
            </a:br>
            <a:br>
              <a:rPr lang="en-GB" sz="900" b="1" dirty="0">
                <a:solidFill>
                  <a:schemeClr val="accent5">
                    <a:lumMod val="75000"/>
                  </a:schemeClr>
                </a:solidFill>
              </a:rPr>
            </a:br>
            <a:r>
              <a:rPr lang="en-GB" sz="2400" b="1" dirty="0">
                <a:solidFill>
                  <a:srgbClr val="FF0000"/>
                </a:solidFill>
              </a:rPr>
              <a:t>1. </a:t>
            </a:r>
            <a:r>
              <a:rPr lang="fr-FR" sz="2400" b="1" dirty="0">
                <a:solidFill>
                  <a:srgbClr val="FF0000"/>
                </a:solidFill>
              </a:rPr>
              <a:t>Favoriser l’accès à d’autres « financements pour l’impact »</a:t>
            </a:r>
            <a:br>
              <a:rPr lang="en-GB" sz="2400" b="1" dirty="0">
                <a:solidFill>
                  <a:srgbClr val="FF0000"/>
                </a:solidFill>
              </a:rPr>
            </a:br>
            <a:br>
              <a:rPr lang="en-GB" sz="1100" b="1" dirty="0">
                <a:solidFill>
                  <a:srgbClr val="404793"/>
                </a:solidFill>
              </a:rPr>
            </a:br>
            <a:r>
              <a:rPr lang="en-GB" sz="2400" b="1" dirty="0" err="1">
                <a:solidFill>
                  <a:srgbClr val="404793"/>
                </a:solidFill>
              </a:rPr>
              <a:t>Activité</a:t>
            </a:r>
            <a:r>
              <a:rPr lang="en-GB" sz="2400" b="1" dirty="0">
                <a:solidFill>
                  <a:srgbClr val="404793"/>
                </a:solidFill>
              </a:rPr>
              <a:t> 1 - </a:t>
            </a:r>
            <a:r>
              <a:rPr lang="fr-FR" sz="2400" b="1" dirty="0">
                <a:solidFill>
                  <a:srgbClr val="404793"/>
                </a:solidFill>
              </a:rPr>
              <a:t>Sensibilisation aux normes et aux processus de collecte de ressources concessionnelles pour le financement à impact </a:t>
            </a:r>
            <a:br>
              <a:rPr lang="fr-FR" sz="2400" b="1" dirty="0">
                <a:solidFill>
                  <a:srgbClr val="404793"/>
                </a:solidFill>
              </a:rPr>
            </a:br>
            <a:br>
              <a:rPr lang="fr-FR" sz="2400" b="1" dirty="0">
                <a:solidFill>
                  <a:srgbClr val="404793"/>
                </a:solidFill>
              </a:rPr>
            </a:br>
            <a:r>
              <a:rPr lang="en-GB" sz="2000" u="sng" dirty="0">
                <a:solidFill>
                  <a:srgbClr val="404793"/>
                </a:solidFill>
              </a:rPr>
              <a:t>But</a:t>
            </a:r>
            <a:r>
              <a:rPr lang="en-GB" sz="2000" dirty="0">
                <a:solidFill>
                  <a:srgbClr val="404793"/>
                </a:solidFill>
              </a:rPr>
              <a:t>: </a:t>
            </a:r>
            <a:br>
              <a:rPr lang="en-GB" sz="2000" dirty="0">
                <a:solidFill>
                  <a:srgbClr val="404793"/>
                </a:solidFill>
              </a:rPr>
            </a:br>
            <a:r>
              <a:rPr lang="fr-FR" sz="2000" dirty="0">
                <a:solidFill>
                  <a:srgbClr val="404793"/>
                </a:solidFill>
              </a:rPr>
              <a:t>Améliorer la structure des institutions financières (INFI) non bancaires pour répondre aux critères des bailleurs de fonds concessionnels</a:t>
            </a:r>
            <a:br>
              <a:rPr lang="en-GB" sz="2000" dirty="0">
                <a:solidFill>
                  <a:srgbClr val="404793"/>
                </a:solidFill>
              </a:rPr>
            </a:br>
            <a:r>
              <a:rPr lang="en-GB" sz="2000" dirty="0">
                <a:solidFill>
                  <a:srgbClr val="404793"/>
                </a:solidFill>
              </a:rPr>
              <a:t> </a:t>
            </a:r>
            <a:br>
              <a:rPr lang="en-GB" sz="2000" dirty="0">
                <a:solidFill>
                  <a:srgbClr val="404793"/>
                </a:solidFill>
              </a:rPr>
            </a:br>
            <a:r>
              <a:rPr lang="en-GB" sz="2000" u="sng" dirty="0">
                <a:solidFill>
                  <a:srgbClr val="404793"/>
                </a:solidFill>
              </a:rPr>
              <a:t>Objectif : </a:t>
            </a:r>
            <a:br>
              <a:rPr lang="en-GB" sz="2000" dirty="0">
                <a:solidFill>
                  <a:srgbClr val="404793"/>
                </a:solidFill>
              </a:rPr>
            </a:br>
            <a:r>
              <a:rPr lang="en-GB" sz="2000" dirty="0">
                <a:solidFill>
                  <a:srgbClr val="404793"/>
                </a:solidFill>
              </a:rPr>
              <a:t>- </a:t>
            </a:r>
            <a:r>
              <a:rPr lang="fr-FR" sz="2000" dirty="0">
                <a:solidFill>
                  <a:srgbClr val="404793"/>
                </a:solidFill>
              </a:rPr>
              <a:t>Les INFI sont bien structurées et bien placées pour obtenir du financement des donateurs internationaux </a:t>
            </a:r>
            <a:br>
              <a:rPr lang="fr-FR" sz="2000" dirty="0">
                <a:solidFill>
                  <a:srgbClr val="404793"/>
                </a:solidFill>
              </a:rPr>
            </a:br>
            <a:r>
              <a:rPr lang="en-GB" sz="2000" dirty="0">
                <a:solidFill>
                  <a:srgbClr val="404793"/>
                </a:solidFill>
              </a:rPr>
              <a:t>- </a:t>
            </a:r>
            <a:r>
              <a:rPr lang="fr-FR" sz="2000" dirty="0">
                <a:solidFill>
                  <a:srgbClr val="404793"/>
                </a:solidFill>
              </a:rPr>
              <a:t>Les INFI peuvent recevoir un soutien non financier de la part des donateurs</a:t>
            </a:r>
            <a:br>
              <a:rPr lang="en-GB" sz="2000" dirty="0">
                <a:solidFill>
                  <a:srgbClr val="404793"/>
                </a:solidFill>
              </a:rPr>
            </a:br>
            <a:r>
              <a:rPr lang="en-GB" sz="2000" dirty="0">
                <a:solidFill>
                  <a:srgbClr val="404793"/>
                </a:solidFill>
              </a:rPr>
              <a:t>- </a:t>
            </a:r>
            <a:r>
              <a:rPr lang="fr-FR" sz="2000" dirty="0">
                <a:solidFill>
                  <a:srgbClr val="404793"/>
                </a:solidFill>
              </a:rPr>
              <a:t>Le financement par impact des PME sera l’objectif ultime</a:t>
            </a:r>
            <a:br>
              <a:rPr lang="en-GB" sz="2000" dirty="0">
                <a:solidFill>
                  <a:srgbClr val="404793"/>
                </a:solidFill>
              </a:rPr>
            </a:br>
            <a:br>
              <a:rPr lang="en-GB" sz="2000" dirty="0">
                <a:solidFill>
                  <a:srgbClr val="404793"/>
                </a:solidFill>
              </a:rPr>
            </a:br>
            <a:r>
              <a:rPr lang="en-GB" sz="2000" u="sng" dirty="0">
                <a:solidFill>
                  <a:srgbClr val="404793"/>
                </a:solidFill>
              </a:rPr>
              <a:t>Actions:</a:t>
            </a:r>
            <a:br>
              <a:rPr lang="en-GB" sz="2000" dirty="0">
                <a:solidFill>
                  <a:srgbClr val="404793"/>
                </a:solidFill>
              </a:rPr>
            </a:br>
            <a:r>
              <a:rPr lang="en-GB" sz="2000" dirty="0">
                <a:solidFill>
                  <a:srgbClr val="404793"/>
                </a:solidFill>
              </a:rPr>
              <a:t>- </a:t>
            </a:r>
            <a:r>
              <a:rPr lang="fr-FR" sz="2000" dirty="0">
                <a:solidFill>
                  <a:srgbClr val="404793"/>
                </a:solidFill>
              </a:rPr>
              <a:t>Mobiliser des experts financiers pour développer une matrice régionale sur les services et les lacunes des INFI</a:t>
            </a:r>
            <a:br>
              <a:rPr lang="en-GB" sz="2000" dirty="0">
                <a:solidFill>
                  <a:srgbClr val="404793"/>
                </a:solidFill>
              </a:rPr>
            </a:br>
            <a:r>
              <a:rPr lang="en-GB" sz="2000" dirty="0">
                <a:solidFill>
                  <a:srgbClr val="404793"/>
                </a:solidFill>
              </a:rPr>
              <a:t>- </a:t>
            </a:r>
            <a:r>
              <a:rPr lang="fr-FR" sz="2000" dirty="0">
                <a:solidFill>
                  <a:srgbClr val="404793"/>
                </a:solidFill>
              </a:rPr>
              <a:t>Élaboration d’une trousse d’outils d’auto-évaluation institutionnelle pour améliorer la structure de l’organisation</a:t>
            </a:r>
            <a:br>
              <a:rPr lang="fr-FR" sz="2000" dirty="0">
                <a:solidFill>
                  <a:srgbClr val="404793"/>
                </a:solidFill>
              </a:rPr>
            </a:br>
            <a:r>
              <a:rPr lang="en-GB" sz="2000" dirty="0">
                <a:solidFill>
                  <a:srgbClr val="404793"/>
                </a:solidFill>
              </a:rPr>
              <a:t>- </a:t>
            </a:r>
            <a:r>
              <a:rPr lang="fr-FR" sz="2000" dirty="0">
                <a:solidFill>
                  <a:srgbClr val="404793"/>
                </a:solidFill>
              </a:rPr>
              <a:t>Organiser un webinaire en ligne pour présenter les résultats de l’étude régionale</a:t>
            </a:r>
            <a:br>
              <a:rPr lang="en-GB" sz="2000" dirty="0">
                <a:solidFill>
                  <a:srgbClr val="404793"/>
                </a:solidFill>
              </a:rPr>
            </a:br>
            <a:r>
              <a:rPr lang="en-GB" sz="2000" dirty="0">
                <a:solidFill>
                  <a:srgbClr val="404793"/>
                </a:solidFill>
              </a:rPr>
              <a:t>- </a:t>
            </a:r>
            <a:r>
              <a:rPr lang="fr-FR" sz="2000" dirty="0">
                <a:solidFill>
                  <a:srgbClr val="404793"/>
                </a:solidFill>
              </a:rPr>
              <a:t>Soutenir certaines INBF répond aux critères des donateurs</a:t>
            </a:r>
            <a:br>
              <a:rPr lang="en-GB" sz="2000" dirty="0">
                <a:solidFill>
                  <a:srgbClr val="404793"/>
                </a:solidFill>
              </a:rPr>
            </a:br>
            <a:br>
              <a:rPr lang="en-GB" sz="2000" dirty="0">
                <a:solidFill>
                  <a:srgbClr val="404793"/>
                </a:solidFill>
              </a:rPr>
            </a:br>
            <a:br>
              <a:rPr lang="en-GB" sz="2000" dirty="0">
                <a:solidFill>
                  <a:srgbClr val="404793"/>
                </a:solidFill>
              </a:rPr>
            </a:br>
            <a:br>
              <a:rPr lang="en-GB" sz="2000" dirty="0">
                <a:solidFill>
                  <a:srgbClr val="404793"/>
                </a:solidFill>
              </a:rPr>
            </a:br>
            <a:br>
              <a:rPr lang="en-GB" sz="2200" dirty="0">
                <a:solidFill>
                  <a:srgbClr val="404793"/>
                </a:solidFill>
              </a:rPr>
            </a:br>
            <a:endParaRPr lang="en-GB" sz="2200" b="1" dirty="0">
              <a:solidFill>
                <a:srgbClr val="404793"/>
              </a:solidFill>
            </a:endParaRP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3"/>
          <a:stretch>
            <a:fillRect/>
          </a:stretch>
        </p:blipFill>
        <p:spPr>
          <a:xfrm>
            <a:off x="7415842" y="6188659"/>
            <a:ext cx="1728158" cy="831266"/>
          </a:xfrm>
          <a:prstGeom prst="rect">
            <a:avLst/>
          </a:prstGeom>
        </p:spPr>
      </p:pic>
    </p:spTree>
    <p:extLst>
      <p:ext uri="{BB962C8B-B14F-4D97-AF65-F5344CB8AC3E}">
        <p14:creationId xmlns:p14="http://schemas.microsoft.com/office/powerpoint/2010/main" val="3306975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1694</TotalTime>
  <Words>1601</Words>
  <Application>Microsoft Office PowerPoint</Application>
  <PresentationFormat>Personnalisé</PresentationFormat>
  <Paragraphs>118</Paragraphs>
  <Slides>15</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15</vt:i4>
      </vt:variant>
    </vt:vector>
  </HeadingPairs>
  <TitlesOfParts>
    <vt:vector size="21" baseType="lpstr">
      <vt:lpstr>Arial</vt:lpstr>
      <vt:lpstr>Calibri</vt:lpstr>
      <vt:lpstr>Calibri Light</vt:lpstr>
      <vt:lpstr>Wingdings</vt:lpstr>
      <vt:lpstr>Office Theme</vt:lpstr>
      <vt:lpstr>1_Office Theme</vt:lpstr>
      <vt:lpstr>Présentation PowerPoint</vt:lpstr>
      <vt:lpstr>Présentation PowerPoint</vt:lpstr>
      <vt:lpstr>Mise en place des groupes de travail nationaux  Réalisations  Des groupes de travail ont été mis en place en Jordanie, au Liban, en Tunisie, au Maroc, en Égypte et en Palestine   Coopération avec GdT dans l’examen des profils des pays  Participation à l’identification des priorités au niveau national </vt:lpstr>
      <vt:lpstr>Mobilisation de l’expert national SBAC TA  Mobilisation des experts du SBAC TA en Jordanie, Tunisie, Maroc, Egypte et Palestine   Soutien à la mise en place de groupes de travail   Élaboration de 11 fiches d’action en réponse à COVID19  Soutien à l’organisation de webinaires en ligne  Diffusion et coordination des profils des pays   Diffusion et suivi des questionnaires en ligne  Aider les experts régionaux à fournir des informations  pour l’élaboration des profils des pays</vt:lpstr>
      <vt:lpstr>Mobilisation des experts régionaux de l’accès au financement  Deux experts régionaux ont été mobilisés pour développer les profils des pays  Des feuilles de route ont été élaborées pour le Liban, l’Égypte, la Jordanie, la Palestine, le Maroc et la Tunisie  18 fiches d’action sur l’accès au financement ont été élaborées  Participer à la réunion de lancement avec l’équipe des PME MED  Participer aux webinaires de coordination avec le SBAC et le SBAC TA Expert  Participer aux webinaires régionaux </vt:lpstr>
      <vt:lpstr>Sensibilisation sur le « Bac à sable » fintech réglementaire  Réalisations  Recherche sur les meilleures pratiques internationales du bac à sable (Royaume-Uni)  Organisation d’un webinaire régional pour présenter le cadre du bac à sable aux pays partenaires  Élaboration d’un guide réglementaire sur les bacs à sable  Élaboration de fiches d’action fintech en réponse au COVID19</vt:lpstr>
      <vt:lpstr>Organisation de webinaires en ligne par le Programme  Réalisations</vt:lpstr>
      <vt:lpstr>Présentation PowerPoint</vt:lpstr>
      <vt:lpstr>   Propose    Activités d’accès au financement proposées pour 2021  1. Favoriser l’accès à d’autres « financements pour l’impact »  Activité 1 - Sensibilisation aux normes et aux processus de collecte de ressources concessionnelles pour le financement à impact   But:  Améliorer la structure des institutions financières (INFI) non bancaires pour répondre aux critères des bailleurs de fonds concessionnels   Objectif :  - Les INFI sont bien structurées et bien placées pour obtenir du financement des donateurs internationaux  - Les INFI peuvent recevoir un soutien non financier de la part des donateurs - Le financement par impact des PME sera l’objectif ultime  Actions: - Mobiliser des experts financiers pour développer une matrice régionale sur les services et les lacunes des INFI - Élaboration d’une trousse d’outils d’auto-évaluation institutionnelle pour améliorer la structure de l’organisation - Organiser un webinaire en ligne pour présenter les résultats de l’étude régionale - Soutenir certaines INBF répond aux critères des donateurs     </vt:lpstr>
      <vt:lpstr>   Propose    Activités d’accès au financement proposées pour 2021  1. Favoriser l’accès à d’autres « financements pour l’impact »  Activité 2 - Aider les IMF à intensifier leurs prêts aux petites entreprises (« le chaînon manquant »)  But:  Augmenter le plafond des prêts des IMF aux TPE grâce à des mesures assouplies  Objectif mondial :  - Les IPF sont en mesure de demander du financement aux donateurs internationaux - S’attaquer aux obstacles politiques au financement plafonné par les INFI  - Le financement du « milieu manquant » est - Le financement fondé sur le sexe sera pris en considération - Sensibilisation à l’impact négatif du COVID19 sur les IMF et les PME  Actions - Organisation de webinaires avec les institutions financières de l’IFI de l’UE - Matchmaking entre la demande et l’offre  - Accroître la concurrence de financement des donateurs supplémentaires    </vt:lpstr>
      <vt:lpstr>   Propose    Activités d’accès au financement proposées pour 2021  1. Favoriser l’accès à d’autres « financements pour l’impact »  Activité 3 - Renforcement des capacités / formation des institutions nationales de financement intégrant les entreprises sociales et/ou circulaires dans leurs activités  But:  Renforcer le rôle et les services des INBF et des entreprises sociales aux PME  Objectif mondial :  - Renforcement des capacités pour le personnel  - Le soutien à l’égalité entre les sexes est mis de l’avant  - Un nouveau service est présenté aux PME, c’est-à-dire les initiatives vertes et l’économie circulaire   Actions - Mobiliser l’expert en soutien aux entreprises sociales - Élaboration d’une base de référence du soutien social actuel dans les pays partenaires - Étude sur les meilleures pratiques internationales en matière de soutien social - organiser des webinaires avec les pays partenaires pour présenter des pratiques exemplaires en matière de soutien social    </vt:lpstr>
      <vt:lpstr>   Propose   Activités d’accès au financement proposées pour 2021  2. Tirer parti du numérique pour libérer le potentiel de la finance alternative  Activité 1 - La sensibilisation à la DSP2 de l’UE en tant que catalyseur de l’emploi et de l’A2F  But:  Présentation d’un mécanisme novateur de financement numérique pour améliorer l’accès au financement des PME    Objectif mondial :  - Faire progresser la pratique des services fintech - Présentation de la PSD2 de l’UE dans la région sud de la Méditerranée - Accroître l’accès au financement des PME ayant des exigences minimales  - Création d’emplois et appui aux entreprises fintech (start-ups)   Actions - Mobilisation fintech / expert en prêts numériques - Identification de politiques pour la mise en œuvre de plateformes de prêt en ligne - Élaboration d’un guide de la conceptualisation à la mise en œuvre  - Webinaires sur les meilleures pratiques des régionales et internationales    </vt:lpstr>
      <vt:lpstr>   Propose    Activités d’accès au financement 2021  2. Tirer parti du numérique pour libérer le potentiel de la FA  Activité 2 - S’attaquer aux obstacles réglementaires au développement des écosystèmes des plateformes de financement durable (crwdfg, VC)  But:  Soutenir le développement de financements alternatifs pour l’impact (inclusion)   Objectif mondial :   - Soutien à la mise en œuvre du crowdfunding, méthodologies VC - S’attaquer aux obstacles réglementaires au développement de plateformes de prêt en ligne - Renforcement des capacités des exécutants nationaux pour une performance durable  AVEC MSMEs Action:  - Mobilisation fintech / expert en prêts numériques - Identification de politiques adéquates pour la mise en œuvre de plateformes de prêt en ligne - Élaboration d’un guide des FC de la conceptualisation à la mise en œuvre  - Organiser des webinaires pour transmettre les meilleures pratiques des praticiens régionaux et internationaux      </vt:lpstr>
      <vt:lpstr>   Propose     Activités d’accès au financement 2021  2. Tirer parti du numérique pour libérer le potentiel af  Activité 3 - Soutien à la mise en œuvre du bac à sable réglementaire  But:  Fournir un environnement de test et réglementer les services financiers fintech     Objectif mondial :  - Sensibilisation sur le bac à sable réglementaire   - L’Autorité financière et les régulateurs peuvent superviser l’industrie des fintech   - Créer des emplois et offrir des opportunités d’affaires aux entreprises fintech   MED MSMEs Action - Diffusion du guide du bac à sable récemment développé pour les pays partenaires  - Effectuer une visite d’étude ou une formation sur les meilleures pratiques internationales du bac à sable  - Soutien à la mise en œuvre du cadre bac à sable dans la région sur la base des meilleures pratiques internationales ou régionales (Jordanie et Tunisie)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k.nefla@gmail.com</dc:creator>
  <cp:lastModifiedBy>Christophe Malherbe</cp:lastModifiedBy>
  <cp:revision>482</cp:revision>
  <dcterms:created xsi:type="dcterms:W3CDTF">2019-11-26T15:57:38Z</dcterms:created>
  <dcterms:modified xsi:type="dcterms:W3CDTF">2020-12-02T15:42:21Z</dcterms:modified>
</cp:coreProperties>
</file>